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53"/>
  </p:handoutMasterIdLst>
  <p:sldIdLst>
    <p:sldId id="256" r:id="rId2"/>
    <p:sldId id="298" r:id="rId3"/>
    <p:sldId id="257" r:id="rId4"/>
    <p:sldId id="258" r:id="rId5"/>
    <p:sldId id="259" r:id="rId6"/>
    <p:sldId id="261" r:id="rId7"/>
    <p:sldId id="264" r:id="rId8"/>
    <p:sldId id="265" r:id="rId9"/>
    <p:sldId id="267" r:id="rId10"/>
    <p:sldId id="330" r:id="rId11"/>
    <p:sldId id="266" r:id="rId12"/>
    <p:sldId id="268" r:id="rId13"/>
    <p:sldId id="263" r:id="rId14"/>
    <p:sldId id="269" r:id="rId15"/>
    <p:sldId id="270" r:id="rId16"/>
    <p:sldId id="271" r:id="rId17"/>
    <p:sldId id="301" r:id="rId18"/>
    <p:sldId id="297" r:id="rId19"/>
    <p:sldId id="370" r:id="rId20"/>
    <p:sldId id="262" r:id="rId21"/>
    <p:sldId id="272" r:id="rId22"/>
    <p:sldId id="273" r:id="rId23"/>
    <p:sldId id="286" r:id="rId24"/>
    <p:sldId id="275" r:id="rId25"/>
    <p:sldId id="287" r:id="rId26"/>
    <p:sldId id="274" r:id="rId27"/>
    <p:sldId id="299" r:id="rId28"/>
    <p:sldId id="300" r:id="rId29"/>
    <p:sldId id="276" r:id="rId30"/>
    <p:sldId id="277" r:id="rId31"/>
    <p:sldId id="278" r:id="rId32"/>
    <p:sldId id="279" r:id="rId33"/>
    <p:sldId id="356" r:id="rId34"/>
    <p:sldId id="280" r:id="rId35"/>
    <p:sldId id="281" r:id="rId36"/>
    <p:sldId id="260" r:id="rId37"/>
    <p:sldId id="357" r:id="rId38"/>
    <p:sldId id="358" r:id="rId39"/>
    <p:sldId id="359" r:id="rId40"/>
    <p:sldId id="361" r:id="rId41"/>
    <p:sldId id="367" r:id="rId42"/>
    <p:sldId id="360" r:id="rId43"/>
    <p:sldId id="362" r:id="rId44"/>
    <p:sldId id="363" r:id="rId45"/>
    <p:sldId id="364" r:id="rId46"/>
    <p:sldId id="368" r:id="rId47"/>
    <p:sldId id="369" r:id="rId48"/>
    <p:sldId id="365" r:id="rId49"/>
    <p:sldId id="366" r:id="rId50"/>
    <p:sldId id="371" r:id="rId51"/>
    <p:sldId id="372"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4" d="100"/>
          <a:sy n="114" d="100"/>
        </p:scale>
        <p:origin x="540" y="108"/>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2023/1/28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80.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95.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96.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99.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0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04.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09.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2409190"/>
            <a:ext cx="9799200" cy="2570400"/>
          </a:xfrm>
        </p:spPr>
        <p:txBody>
          <a:bodyPr>
            <a:normAutofit fontScale="90000"/>
          </a:bodyPr>
          <a:lstStyle/>
          <a:p>
            <a:r>
              <a:rPr lang="zh-CN" altLang="zh-CN"/>
              <a:t>浅议新形势下我们的危与机</a:t>
            </a:r>
            <a:br>
              <a:rPr lang="zh-CN" altLang="zh-CN"/>
            </a:br>
            <a:br>
              <a:rPr lang="zh-CN" altLang="zh-CN"/>
            </a:br>
            <a:r>
              <a:rPr lang="zh-CN" altLang="zh-CN" sz="4890">
                <a:solidFill>
                  <a:srgbClr val="FF0000"/>
                </a:solidFill>
                <a:latin typeface="华文行楷" panose="02010800040101010101" charset="-122"/>
                <a:ea typeface="华文行楷" panose="02010800040101010101" charset="-122"/>
              </a:rPr>
              <a:t>如果怀着为国家，保护下一代的觉悟</a:t>
            </a:r>
            <a:br>
              <a:rPr lang="zh-CN" altLang="zh-CN" sz="4890">
                <a:solidFill>
                  <a:srgbClr val="FF0000"/>
                </a:solidFill>
                <a:latin typeface="华文行楷" panose="02010800040101010101" charset="-122"/>
                <a:ea typeface="华文行楷" panose="02010800040101010101" charset="-122"/>
              </a:rPr>
            </a:br>
            <a:br>
              <a:rPr lang="zh-CN" altLang="zh-CN" sz="4890">
                <a:solidFill>
                  <a:srgbClr val="FF0000"/>
                </a:solidFill>
                <a:latin typeface="华文行楷" panose="02010800040101010101" charset="-122"/>
                <a:ea typeface="华文行楷" panose="02010800040101010101" charset="-122"/>
              </a:rPr>
            </a:br>
            <a:r>
              <a:rPr lang="zh-CN" altLang="zh-CN" sz="4890">
                <a:solidFill>
                  <a:srgbClr val="FF0000"/>
                </a:solidFill>
                <a:latin typeface="华文新魏" panose="02010800040101010101" charset="-122"/>
                <a:ea typeface="华文新魏" panose="02010800040101010101" charset="-122"/>
              </a:rPr>
              <a:t>同志们哪！</a:t>
            </a:r>
          </a:p>
        </p:txBody>
      </p:sp>
      <p:sp>
        <p:nvSpPr>
          <p:cNvPr id="3" name="副标题 2"/>
          <p:cNvSpPr>
            <a:spLocks noGrp="1"/>
          </p:cNvSpPr>
          <p:nvPr>
            <p:ph type="subTitle" idx="1"/>
            <p:custDataLst>
              <p:tags r:id="rId3"/>
            </p:custDataLst>
          </p:nvPr>
        </p:nvSpPr>
        <p:spPr>
          <a:xfrm>
            <a:off x="1198880" y="5404485"/>
            <a:ext cx="9799320" cy="1472565"/>
          </a:xfrm>
        </p:spPr>
        <p:txBody>
          <a:bodyPr/>
          <a:lstStyle/>
          <a:p>
            <a:r>
              <a:rPr lang="zh-CN" altLang="en-US" dirty="0"/>
              <a:t>分子智能学使徒</a:t>
            </a:r>
            <a:endParaRPr lang="en-US" altLang="zh-CN" dirty="0"/>
          </a:p>
          <a:p>
            <a:r>
              <a:rPr lang="en-US" altLang="zh-CN" dirty="0"/>
              <a:t>20230104</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表格挺多不妥之处的说明</a:t>
            </a:r>
          </a:p>
        </p:txBody>
      </p:sp>
      <p:sp>
        <p:nvSpPr>
          <p:cNvPr id="3" name="内容占位符 2"/>
          <p:cNvSpPr>
            <a:spLocks noGrp="1"/>
          </p:cNvSpPr>
          <p:nvPr>
            <p:ph idx="1"/>
          </p:nvPr>
        </p:nvSpPr>
        <p:spPr/>
        <p:txBody>
          <a:bodyPr/>
          <a:lstStyle/>
          <a:p>
            <a:r>
              <a:rPr lang="zh-CN" altLang="en-US"/>
              <a:t>依据杭州</a:t>
            </a:r>
            <a:r>
              <a:rPr lang="en-US" altLang="zh-CN"/>
              <a:t>CDC</a:t>
            </a:r>
            <a:r>
              <a:rPr lang="zh-CN" altLang="en-US"/>
              <a:t>倪晓平前辈</a:t>
            </a:r>
            <a:r>
              <a:rPr lang="en-US" altLang="zh-CN"/>
              <a:t>PPT</a:t>
            </a:r>
            <a:r>
              <a:rPr lang="zh-CN" altLang="en-US"/>
              <a:t>截图，一个阳性人员呼出，估算取值</a:t>
            </a:r>
            <a:r>
              <a:rPr lang="en-US" altLang="zh-CN"/>
              <a:t>5000</a:t>
            </a:r>
            <a:r>
              <a:rPr lang="zh-CN" altLang="en-US"/>
              <a:t>病毒颗粒</a:t>
            </a:r>
            <a:r>
              <a:rPr lang="en-US" altLang="zh-CN"/>
              <a:t>/s</a:t>
            </a:r>
          </a:p>
          <a:p>
            <a:r>
              <a:rPr lang="zh-CN" altLang="en-US"/>
              <a:t>很多数据处理不妥，应该用微积分，但我的数学能力有限，全用四则运算了</a:t>
            </a:r>
          </a:p>
          <a:p>
            <a:r>
              <a:rPr lang="zh-CN" altLang="en-US"/>
              <a:t>空间积累，应该与阳性人员的空间距离有关，不会做函数，全部按平均分布到空间计算了</a:t>
            </a:r>
          </a:p>
          <a:p>
            <a:r>
              <a:rPr lang="zh-CN" altLang="en-US"/>
              <a:t>吸入按</a:t>
            </a:r>
            <a:r>
              <a:rPr lang="en-US" altLang="zh-CN"/>
              <a:t>2500</a:t>
            </a:r>
            <a:r>
              <a:rPr lang="zh-CN" altLang="en-US"/>
              <a:t>病毒颗粒致病计算，不是很严谨，但还没有来得及看更多文献</a:t>
            </a:r>
          </a:p>
          <a:p>
            <a:r>
              <a:rPr lang="zh-CN" altLang="en-US"/>
              <a:t>过滤效率，外科口罩按</a:t>
            </a:r>
            <a:r>
              <a:rPr lang="en-US" altLang="zh-CN"/>
              <a:t>0.3</a:t>
            </a:r>
            <a:r>
              <a:rPr lang="zh-CN" altLang="en-US"/>
              <a:t>，</a:t>
            </a:r>
            <a:r>
              <a:rPr lang="en-US" altLang="zh-CN"/>
              <a:t>N95</a:t>
            </a:r>
            <a:r>
              <a:rPr lang="zh-CN" altLang="en-US"/>
              <a:t>按</a:t>
            </a:r>
            <a:r>
              <a:rPr lang="en-US" altLang="zh-CN"/>
              <a:t>0.95</a:t>
            </a:r>
            <a:r>
              <a:rPr lang="zh-CN" altLang="en-US"/>
              <a:t>，</a:t>
            </a:r>
            <a:r>
              <a:rPr lang="en-US" altLang="zh-CN"/>
              <a:t>N100</a:t>
            </a:r>
            <a:r>
              <a:rPr lang="zh-CN" altLang="en-US"/>
              <a:t>或</a:t>
            </a:r>
            <a:r>
              <a:rPr lang="en-US" altLang="zh-CN"/>
              <a:t>P100</a:t>
            </a:r>
            <a:r>
              <a:rPr lang="zh-CN" altLang="en-US"/>
              <a:t>按</a:t>
            </a:r>
            <a:r>
              <a:rPr lang="en-US" altLang="zh-CN"/>
              <a:t>0.9997</a:t>
            </a:r>
          </a:p>
          <a:p>
            <a:r>
              <a:rPr lang="zh-CN" altLang="en-US"/>
              <a:t>病毒存活时间按空气中</a:t>
            </a:r>
            <a:r>
              <a:rPr lang="en-US" altLang="zh-CN"/>
              <a:t>4</a:t>
            </a:r>
            <a:r>
              <a:rPr lang="zh-CN" altLang="en-US"/>
              <a:t>小时，而且计算时，没有建立半衰期死亡存活积累函数，而是很生硬地按，</a:t>
            </a:r>
            <a:r>
              <a:rPr lang="en-US" altLang="zh-CN"/>
              <a:t>4</a:t>
            </a:r>
            <a:r>
              <a:rPr lang="zh-CN" altLang="en-US"/>
              <a:t>小时准时死的算法，并且，存活时间和温湿度等有关，有可能大于</a:t>
            </a:r>
            <a:r>
              <a:rPr lang="en-US" altLang="zh-CN"/>
              <a:t>4</a:t>
            </a:r>
            <a:r>
              <a:rPr lang="zh-CN" altLang="en-US"/>
              <a:t>小时</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根据推算表格的一些推理</a:t>
            </a:r>
          </a:p>
        </p:txBody>
      </p:sp>
      <p:sp>
        <p:nvSpPr>
          <p:cNvPr id="3" name="内容占位符 2"/>
          <p:cNvSpPr>
            <a:spLocks noGrp="1"/>
          </p:cNvSpPr>
          <p:nvPr>
            <p:ph idx="1"/>
          </p:nvPr>
        </p:nvSpPr>
        <p:spPr/>
        <p:txBody>
          <a:bodyPr/>
          <a:lstStyle/>
          <a:p>
            <a:r>
              <a:rPr lang="en-US" altLang="zh-CN"/>
              <a:t>C</a:t>
            </a:r>
            <a:r>
              <a:rPr lang="zh-CN" altLang="en-US"/>
              <a:t>栏</a:t>
            </a:r>
            <a:r>
              <a:rPr lang="zh-CN" altLang="en-US">
                <a:solidFill>
                  <a:srgbClr val="FF0000"/>
                </a:solidFill>
              </a:rPr>
              <a:t>带阳上课人数</a:t>
            </a:r>
            <a:r>
              <a:rPr lang="zh-CN" altLang="en-US"/>
              <a:t>即便改</a:t>
            </a:r>
            <a:r>
              <a:rPr lang="zh-CN" altLang="en-US">
                <a:solidFill>
                  <a:srgbClr val="FF0000"/>
                </a:solidFill>
              </a:rPr>
              <a:t>为</a:t>
            </a:r>
            <a:r>
              <a:rPr lang="en-US" altLang="zh-CN">
                <a:solidFill>
                  <a:srgbClr val="FF0000"/>
                </a:solidFill>
              </a:rPr>
              <a:t>1</a:t>
            </a:r>
            <a:r>
              <a:rPr lang="zh-CN" altLang="en-US"/>
              <a:t>，阳性人员</a:t>
            </a:r>
            <a:r>
              <a:rPr lang="zh-CN" altLang="en-US">
                <a:solidFill>
                  <a:srgbClr val="FF0000"/>
                </a:solidFill>
              </a:rPr>
              <a:t>戴外科口罩</a:t>
            </a:r>
            <a:r>
              <a:rPr lang="zh-CN" altLang="en-US"/>
              <a:t>（双向气流均按</a:t>
            </a:r>
            <a:r>
              <a:rPr lang="en-US" altLang="zh-CN"/>
              <a:t>30%</a:t>
            </a:r>
            <a:r>
              <a:rPr lang="zh-CN" altLang="en-US"/>
              <a:t>滤过），且无视呼出向上绕过口罩的热羽流；</a:t>
            </a:r>
            <a:r>
              <a:rPr lang="zh-CN" altLang="en-US">
                <a:solidFill>
                  <a:srgbClr val="FF0000"/>
                </a:solidFill>
              </a:rPr>
              <a:t>阴性人员佩戴</a:t>
            </a:r>
            <a:r>
              <a:rPr lang="en-US" altLang="zh-CN">
                <a:solidFill>
                  <a:srgbClr val="FF0000"/>
                </a:solidFill>
              </a:rPr>
              <a:t>N95</a:t>
            </a:r>
            <a:r>
              <a:rPr lang="zh-CN" altLang="en-US">
                <a:solidFill>
                  <a:srgbClr val="FF0000"/>
                </a:solidFill>
              </a:rPr>
              <a:t>口罩</a:t>
            </a:r>
            <a:r>
              <a:rPr lang="zh-CN" altLang="en-US"/>
              <a:t>不考虑眼部，</a:t>
            </a:r>
            <a:r>
              <a:rPr lang="zh-CN" altLang="en-US" b="1">
                <a:solidFill>
                  <a:srgbClr val="FF0000"/>
                </a:solidFill>
              </a:rPr>
              <a:t>击穿时间也仅约</a:t>
            </a:r>
            <a:r>
              <a:rPr lang="en-US" altLang="zh-CN" b="1">
                <a:solidFill>
                  <a:srgbClr val="FF0000"/>
                </a:solidFill>
              </a:rPr>
              <a:t>29</a:t>
            </a:r>
            <a:r>
              <a:rPr lang="zh-CN" altLang="en-US" b="1">
                <a:solidFill>
                  <a:srgbClr val="FF0000"/>
                </a:solidFill>
              </a:rPr>
              <a:t>分钟</a:t>
            </a:r>
            <a:r>
              <a:rPr lang="zh-CN" altLang="en-US"/>
              <a:t>。</a:t>
            </a:r>
          </a:p>
          <a:p>
            <a:r>
              <a:rPr lang="zh-CN" altLang="en-US">
                <a:solidFill>
                  <a:srgbClr val="FF0000"/>
                </a:solidFill>
              </a:rPr>
              <a:t>阴性人员</a:t>
            </a:r>
            <a:r>
              <a:rPr lang="zh-CN" altLang="en-US"/>
              <a:t>防护，升级到</a:t>
            </a:r>
            <a:r>
              <a:rPr lang="en-US" altLang="zh-CN">
                <a:solidFill>
                  <a:srgbClr val="FF0000"/>
                </a:solidFill>
              </a:rPr>
              <a:t>N100</a:t>
            </a:r>
            <a:r>
              <a:rPr lang="zh-CN" altLang="en-US">
                <a:solidFill>
                  <a:srgbClr val="FF0000"/>
                </a:solidFill>
              </a:rPr>
              <a:t>或</a:t>
            </a:r>
            <a:r>
              <a:rPr lang="en-US" altLang="zh-CN">
                <a:solidFill>
                  <a:srgbClr val="FF0000"/>
                </a:solidFill>
              </a:rPr>
              <a:t>P100</a:t>
            </a:r>
            <a:r>
              <a:rPr lang="zh-CN" altLang="en-US"/>
              <a:t>级别过滤，教室内</a:t>
            </a:r>
            <a:r>
              <a:rPr lang="en-US" altLang="zh-CN">
                <a:solidFill>
                  <a:srgbClr val="FF0000"/>
                </a:solidFill>
              </a:rPr>
              <a:t>20</a:t>
            </a:r>
            <a:r>
              <a:rPr lang="zh-CN" altLang="en-US">
                <a:solidFill>
                  <a:srgbClr val="FF0000"/>
                </a:solidFill>
              </a:rPr>
              <a:t>名阳性人员</a:t>
            </a:r>
            <a:r>
              <a:rPr lang="zh-CN" altLang="en-US"/>
              <a:t>，</a:t>
            </a:r>
            <a:r>
              <a:rPr lang="zh-CN" altLang="en-US" b="1">
                <a:solidFill>
                  <a:srgbClr val="FF0000"/>
                </a:solidFill>
                <a:sym typeface="+mn-ea"/>
              </a:rPr>
              <a:t>击穿时间约</a:t>
            </a:r>
            <a:r>
              <a:rPr lang="en-US" altLang="zh-CN" b="1">
                <a:solidFill>
                  <a:srgbClr val="FF0000"/>
                </a:solidFill>
                <a:sym typeface="+mn-ea"/>
              </a:rPr>
              <a:t>239</a:t>
            </a:r>
            <a:r>
              <a:rPr lang="zh-CN" altLang="en-US" b="1">
                <a:solidFill>
                  <a:srgbClr val="FF0000"/>
                </a:solidFill>
                <a:sym typeface="+mn-ea"/>
              </a:rPr>
              <a:t>分钟，基本满足教学需求。</a:t>
            </a:r>
          </a:p>
          <a:p>
            <a:r>
              <a:rPr lang="zh-CN" altLang="en-US">
                <a:solidFill>
                  <a:srgbClr val="FF0000"/>
                </a:solidFill>
              </a:rPr>
              <a:t>提升</a:t>
            </a:r>
            <a:r>
              <a:rPr lang="en-US" altLang="zh-CN"/>
              <a:t>H</a:t>
            </a:r>
            <a:r>
              <a:rPr lang="zh-CN" altLang="en-US"/>
              <a:t>栏（</a:t>
            </a:r>
            <a:r>
              <a:rPr lang="zh-CN" altLang="en-US">
                <a:solidFill>
                  <a:srgbClr val="FF0000"/>
                </a:solidFill>
              </a:rPr>
              <a:t>室内空气总清除率</a:t>
            </a:r>
            <a:r>
              <a:rPr lang="zh-CN" altLang="en-US"/>
              <a:t>），</a:t>
            </a:r>
            <a:r>
              <a:rPr lang="zh-CN" altLang="en-US">
                <a:solidFill>
                  <a:srgbClr val="FF0000"/>
                </a:solidFill>
              </a:rPr>
              <a:t>可进一步延长击穿时间</a:t>
            </a:r>
            <a:r>
              <a:rPr lang="zh-CN" altLang="en-US"/>
              <a:t>，例如，由</a:t>
            </a:r>
            <a:r>
              <a:rPr lang="en-US" altLang="zh-CN">
                <a:solidFill>
                  <a:srgbClr val="FF0000"/>
                </a:solidFill>
              </a:rPr>
              <a:t>0.1</a:t>
            </a:r>
            <a:r>
              <a:rPr lang="zh-CN" altLang="en-US">
                <a:solidFill>
                  <a:srgbClr val="FF0000"/>
                </a:solidFill>
              </a:rPr>
              <a:t>变为</a:t>
            </a:r>
            <a:r>
              <a:rPr lang="en-US" altLang="zh-CN">
                <a:solidFill>
                  <a:srgbClr val="FF0000"/>
                </a:solidFill>
              </a:rPr>
              <a:t>0.5</a:t>
            </a:r>
            <a:r>
              <a:rPr lang="zh-CN" altLang="en-US"/>
              <a:t>，</a:t>
            </a:r>
            <a:r>
              <a:rPr lang="en-US" altLang="zh-CN">
                <a:solidFill>
                  <a:srgbClr val="FF0000"/>
                </a:solidFill>
              </a:rPr>
              <a:t>N100</a:t>
            </a:r>
            <a:r>
              <a:rPr lang="zh-CN" altLang="en-US">
                <a:solidFill>
                  <a:srgbClr val="FF0000"/>
                </a:solidFill>
              </a:rPr>
              <a:t>或</a:t>
            </a:r>
            <a:r>
              <a:rPr lang="en-US" altLang="zh-CN">
                <a:solidFill>
                  <a:srgbClr val="FF0000"/>
                </a:solidFill>
              </a:rPr>
              <a:t>P100</a:t>
            </a:r>
            <a:r>
              <a:rPr lang="zh-CN" altLang="en-US"/>
              <a:t>级别击穿时间，由</a:t>
            </a:r>
            <a:r>
              <a:rPr lang="en-US" altLang="zh-CN"/>
              <a:t>239</a:t>
            </a:r>
            <a:r>
              <a:rPr lang="zh-CN" altLang="en-US"/>
              <a:t>分钟，</a:t>
            </a:r>
            <a:r>
              <a:rPr lang="zh-CN" altLang="en-US">
                <a:solidFill>
                  <a:srgbClr val="FF0000"/>
                </a:solidFill>
              </a:rPr>
              <a:t>提升到</a:t>
            </a:r>
            <a:r>
              <a:rPr lang="en-US" altLang="zh-CN">
                <a:solidFill>
                  <a:srgbClr val="FF0000"/>
                </a:solidFill>
              </a:rPr>
              <a:t>430</a:t>
            </a:r>
            <a:r>
              <a:rPr lang="zh-CN" altLang="en-US">
                <a:solidFill>
                  <a:srgbClr val="FF0000"/>
                </a:solidFill>
              </a:rPr>
              <a:t>分钟</a:t>
            </a:r>
            <a:r>
              <a:rPr lang="zh-CN" altLang="en-US"/>
              <a:t>。</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个人呼吸防护用具升级</a:t>
            </a:r>
            <a:endParaRPr lang="zh-CN" altLang="en-US"/>
          </a:p>
        </p:txBody>
      </p:sp>
      <p:sp>
        <p:nvSpPr>
          <p:cNvPr id="3" name="内容占位符 2"/>
          <p:cNvSpPr>
            <a:spLocks noGrp="1"/>
          </p:cNvSpPr>
          <p:nvPr>
            <p:ph idx="1"/>
          </p:nvPr>
        </p:nvSpPr>
        <p:spPr>
          <a:xfrm>
            <a:off x="608330" y="1477010"/>
            <a:ext cx="8515985" cy="4675505"/>
          </a:xfrm>
        </p:spPr>
        <p:txBody>
          <a:bodyPr/>
          <a:lstStyle/>
          <a:p>
            <a:r>
              <a:rPr lang="zh-CN" altLang="en-US">
                <a:solidFill>
                  <a:srgbClr val="FF0000"/>
                </a:solidFill>
              </a:rPr>
              <a:t>师生假期网购自备</a:t>
            </a:r>
            <a:r>
              <a:rPr lang="en-US" altLang="zh-CN">
                <a:solidFill>
                  <a:srgbClr val="FF0000"/>
                </a:solidFill>
              </a:rPr>
              <a:t>N100</a:t>
            </a:r>
            <a:r>
              <a:rPr lang="zh-CN" altLang="en-US">
                <a:solidFill>
                  <a:srgbClr val="FF0000"/>
                </a:solidFill>
              </a:rPr>
              <a:t>及</a:t>
            </a:r>
            <a:r>
              <a:rPr lang="en-US" altLang="zh-CN">
                <a:solidFill>
                  <a:srgbClr val="FF0000"/>
                </a:solidFill>
              </a:rPr>
              <a:t>P100</a:t>
            </a:r>
            <a:r>
              <a:rPr lang="zh-CN" altLang="en-US">
                <a:solidFill>
                  <a:srgbClr val="FF0000"/>
                </a:solidFill>
              </a:rPr>
              <a:t>护具</a:t>
            </a:r>
            <a:endParaRPr lang="zh-CN" altLang="en-US"/>
          </a:p>
          <a:p>
            <a:pPr marL="685800" lvl="1" indent="-228600">
              <a:buFont typeface="Arial" panose="020B0604020202020204" pitchFamily="34" charset="0"/>
              <a:buChar char="●"/>
            </a:pPr>
            <a:r>
              <a:rPr lang="zh-CN" altLang="en-US" sz="1800">
                <a:solidFill>
                  <a:schemeClr val="tx1">
                    <a:lumMod val="65000"/>
                    <a:lumOff val="35000"/>
                  </a:schemeClr>
                </a:solidFill>
              </a:rPr>
              <a:t>线索：右图，美国东北几个州</a:t>
            </a:r>
            <a:r>
              <a:rPr lang="en-US" altLang="zh-CN" sz="1800">
                <a:solidFill>
                  <a:schemeClr val="tx1">
                    <a:lumMod val="65000"/>
                    <a:lumOff val="35000"/>
                  </a:schemeClr>
                </a:solidFill>
              </a:rPr>
              <a:t>20230103</a:t>
            </a:r>
            <a:r>
              <a:rPr lang="zh-CN" altLang="en-US" sz="1800">
                <a:solidFill>
                  <a:schemeClr val="tx1">
                    <a:lumMod val="65000"/>
                    <a:lumOff val="35000"/>
                  </a:schemeClr>
                </a:solidFill>
              </a:rPr>
              <a:t>网络关键词</a:t>
            </a:r>
            <a:r>
              <a:rPr lang="en-US" altLang="zh-CN" sz="1800">
                <a:solidFill>
                  <a:schemeClr val="tx1">
                    <a:lumMod val="65000"/>
                    <a:lumOff val="35000"/>
                  </a:schemeClr>
                </a:solidFill>
              </a:rPr>
              <a:t>“</a:t>
            </a:r>
            <a:r>
              <a:rPr lang="zh-CN" altLang="en-US" sz="1800">
                <a:solidFill>
                  <a:schemeClr val="tx1">
                    <a:lumMod val="65000"/>
                    <a:lumOff val="35000"/>
                  </a:schemeClr>
                </a:solidFill>
              </a:rPr>
              <a:t>结膜炎（</a:t>
            </a:r>
            <a:r>
              <a:rPr lang="en-US" altLang="zh-CN" sz="1800">
                <a:solidFill>
                  <a:schemeClr val="tx1">
                    <a:lumMod val="65000"/>
                    <a:lumOff val="35000"/>
                  </a:schemeClr>
                </a:solidFill>
              </a:rPr>
              <a:t>conjunctivitis</a:t>
            </a:r>
            <a:r>
              <a:rPr lang="zh-CN" altLang="en-US" sz="1800">
                <a:solidFill>
                  <a:schemeClr val="tx1">
                    <a:lumMod val="65000"/>
                    <a:lumOff val="35000"/>
                  </a:schemeClr>
                </a:solidFill>
              </a:rPr>
              <a:t>）</a:t>
            </a:r>
            <a:r>
              <a:rPr lang="en-US" altLang="zh-CN" sz="1800">
                <a:solidFill>
                  <a:schemeClr val="tx1">
                    <a:lumMod val="65000"/>
                    <a:lumOff val="35000"/>
                  </a:schemeClr>
                </a:solidFill>
              </a:rPr>
              <a:t>”</a:t>
            </a:r>
            <a:r>
              <a:rPr lang="zh-CN" altLang="en-US" sz="1800">
                <a:solidFill>
                  <a:schemeClr val="tx1">
                    <a:lumMod val="65000"/>
                    <a:lumOff val="35000"/>
                  </a:schemeClr>
                </a:solidFill>
              </a:rPr>
              <a:t>搜索热度与毒株</a:t>
            </a:r>
            <a:r>
              <a:rPr lang="en-US" altLang="zh-CN" sz="1800">
                <a:solidFill>
                  <a:schemeClr val="tx1">
                    <a:lumMod val="65000"/>
                    <a:lumOff val="35000"/>
                  </a:schemeClr>
                </a:solidFill>
              </a:rPr>
              <a:t>XBB.1.5</a:t>
            </a:r>
            <a:r>
              <a:rPr lang="zh-CN" altLang="en-US" sz="1800">
                <a:solidFill>
                  <a:schemeClr val="tx1">
                    <a:lumMod val="65000"/>
                    <a:lumOff val="35000"/>
                  </a:schemeClr>
                </a:solidFill>
              </a:rPr>
              <a:t>在该区域流行时间上关联。</a:t>
            </a:r>
          </a:p>
          <a:p>
            <a:pPr marL="685800" lvl="1" indent="-228600">
              <a:buFont typeface="Arial" panose="020B0604020202020204" pitchFamily="34" charset="0"/>
              <a:buChar char="●"/>
            </a:pPr>
            <a:r>
              <a:rPr lang="zh-CN" altLang="en-US" sz="1800">
                <a:solidFill>
                  <a:schemeClr val="tx1">
                    <a:lumMod val="65000"/>
                    <a:lumOff val="35000"/>
                  </a:schemeClr>
                </a:solidFill>
              </a:rPr>
              <a:t>结论：</a:t>
            </a:r>
            <a:r>
              <a:rPr lang="zh-CN" altLang="en-US" sz="1800">
                <a:solidFill>
                  <a:srgbClr val="FF0000"/>
                </a:solidFill>
              </a:rPr>
              <a:t>要用全面罩防护</a:t>
            </a:r>
            <a:r>
              <a:rPr lang="zh-CN" altLang="en-US" sz="1800">
                <a:solidFill>
                  <a:schemeClr val="tx1">
                    <a:lumMod val="65000"/>
                    <a:lumOff val="35000"/>
                  </a:schemeClr>
                </a:solidFill>
              </a:rPr>
              <a:t>。</a:t>
            </a:r>
          </a:p>
          <a:p>
            <a:pPr marL="685800" lvl="1" indent="-228600">
              <a:buFont typeface="Arial" panose="020B0604020202020204" pitchFamily="34" charset="0"/>
              <a:buChar char="●"/>
            </a:pPr>
            <a:r>
              <a:rPr lang="zh-CN" altLang="en-US" sz="1800">
                <a:solidFill>
                  <a:schemeClr val="tx1">
                    <a:lumMod val="65000"/>
                    <a:lumOff val="35000"/>
                  </a:schemeClr>
                </a:solidFill>
              </a:rPr>
              <a:t>世俗问题：行业领导及学生家长虽然相对年纪大，但基本没有经历过大传染病时代，且因为抗日电视剧常常有日本兵戴防毒面具毒杀同胞场景等不良记忆关联，</a:t>
            </a:r>
            <a:r>
              <a:rPr lang="zh-CN" altLang="en-US" sz="1800">
                <a:sym typeface="+mn-ea"/>
              </a:rPr>
              <a:t>对防毒面具接受度极差。实际上，西班牙流感期间，欧洲人曾经戴防毒面具</a:t>
            </a:r>
            <a:r>
              <a:rPr lang="zh-CN" altLang="en-US" sz="1800">
                <a:solidFill>
                  <a:schemeClr val="tx1">
                    <a:lumMod val="65000"/>
                    <a:lumOff val="35000"/>
                  </a:schemeClr>
                </a:solidFill>
              </a:rPr>
              <a:t>求生。国内也有民众再发现防毒面具。</a:t>
            </a:r>
          </a:p>
          <a:p>
            <a:pPr marL="685800" lvl="1" indent="-228600">
              <a:buFont typeface="Arial" panose="020B0604020202020204" pitchFamily="34" charset="0"/>
              <a:buChar char="●"/>
            </a:pPr>
            <a:r>
              <a:rPr lang="zh-CN" altLang="en-US" sz="1800">
                <a:solidFill>
                  <a:schemeClr val="tx1">
                    <a:lumMod val="65000"/>
                    <a:lumOff val="35000"/>
                  </a:schemeClr>
                </a:solidFill>
              </a:rPr>
              <a:t>长期经济性：防毒面具可以反复清洁使用，口罩不能清洁使用寿命短。</a:t>
            </a:r>
          </a:p>
          <a:p>
            <a:pPr marL="685800" lvl="1" indent="-228600">
              <a:buFont typeface="Arial" panose="020B0604020202020204" pitchFamily="34" charset="0"/>
              <a:buChar char="●"/>
            </a:pPr>
            <a:r>
              <a:rPr lang="zh-CN" altLang="en-US" sz="1800">
                <a:solidFill>
                  <a:schemeClr val="tx1">
                    <a:lumMod val="65000"/>
                    <a:lumOff val="35000"/>
                  </a:schemeClr>
                </a:solidFill>
              </a:rPr>
              <a:t>防毒面具，返校途中能极大降低师生的感染风险。</a:t>
            </a:r>
          </a:p>
        </p:txBody>
      </p:sp>
      <p:pic>
        <p:nvPicPr>
          <p:cNvPr id="4" name="图片 3"/>
          <p:cNvPicPr>
            <a:picLocks noChangeAspect="1"/>
          </p:cNvPicPr>
          <p:nvPr/>
        </p:nvPicPr>
        <p:blipFill>
          <a:blip r:embed="rId3"/>
          <a:srcRect t="3584" r="212" b="-4089"/>
          <a:stretch>
            <a:fillRect/>
          </a:stretch>
        </p:blipFill>
        <p:spPr>
          <a:xfrm>
            <a:off x="9165590" y="0"/>
            <a:ext cx="2985770" cy="714819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个人呼吸防护用具升级</a:t>
            </a:r>
            <a:endParaRPr lang="zh-CN" altLang="en-US"/>
          </a:p>
        </p:txBody>
      </p:sp>
      <p:sp>
        <p:nvSpPr>
          <p:cNvPr id="3" name="内容占位符 2"/>
          <p:cNvSpPr>
            <a:spLocks noGrp="1"/>
          </p:cNvSpPr>
          <p:nvPr>
            <p:ph idx="1"/>
          </p:nvPr>
        </p:nvSpPr>
        <p:spPr/>
        <p:txBody>
          <a:bodyPr>
            <a:normAutofit lnSpcReduction="10000"/>
          </a:bodyPr>
          <a:lstStyle/>
          <a:p>
            <a:r>
              <a:rPr lang="zh-CN" altLang="en-US"/>
              <a:t>策略</a:t>
            </a:r>
          </a:p>
          <a:p>
            <a:pPr marL="685800" lvl="1" indent="-228600">
              <a:buFont typeface="Arial" panose="020B0604020202020204" pitchFamily="34" charset="0"/>
              <a:buChar char="●"/>
            </a:pPr>
            <a:r>
              <a:rPr lang="zh-CN" altLang="en-US" sz="1800">
                <a:solidFill>
                  <a:schemeClr val="tx1">
                    <a:lumMod val="65000"/>
                    <a:lumOff val="35000"/>
                  </a:schemeClr>
                </a:solidFill>
              </a:rPr>
              <a:t>自购全面罩防毒面具配若干</a:t>
            </a:r>
            <a:r>
              <a:rPr lang="en-US" altLang="zh-CN" sz="1800">
                <a:solidFill>
                  <a:schemeClr val="tx1">
                    <a:lumMod val="65000"/>
                    <a:lumOff val="35000"/>
                  </a:schemeClr>
                </a:solidFill>
              </a:rPr>
              <a:t>P100</a:t>
            </a:r>
            <a:r>
              <a:rPr lang="zh-CN" altLang="en-US" sz="1800">
                <a:solidFill>
                  <a:schemeClr val="tx1">
                    <a:lumMod val="65000"/>
                    <a:lumOff val="35000"/>
                  </a:schemeClr>
                </a:solidFill>
              </a:rPr>
              <a:t>滤棉盒，长期使用。</a:t>
            </a:r>
          </a:p>
          <a:p>
            <a:pPr marL="685800" lvl="1" indent="-228600">
              <a:buFont typeface="Arial" panose="020B0604020202020204" pitchFamily="34" charset="0"/>
              <a:buChar char="●"/>
            </a:pPr>
            <a:r>
              <a:rPr lang="zh-CN" altLang="en-US" sz="1800">
                <a:solidFill>
                  <a:schemeClr val="tx1">
                    <a:lumMod val="65000"/>
                    <a:lumOff val="35000"/>
                  </a:schemeClr>
                </a:solidFill>
              </a:rPr>
              <a:t>自购</a:t>
            </a:r>
            <a:r>
              <a:rPr lang="en-US" altLang="zh-CN" sz="1800">
                <a:solidFill>
                  <a:schemeClr val="tx1">
                    <a:lumMod val="65000"/>
                    <a:lumOff val="35000"/>
                  </a:schemeClr>
                </a:solidFill>
              </a:rPr>
              <a:t>N100</a:t>
            </a:r>
            <a:r>
              <a:rPr lang="zh-CN" altLang="en-US" sz="1800">
                <a:solidFill>
                  <a:schemeClr val="tx1">
                    <a:lumMod val="65000"/>
                    <a:lumOff val="35000"/>
                  </a:schemeClr>
                </a:solidFill>
              </a:rPr>
              <a:t>口罩</a:t>
            </a:r>
            <a:r>
              <a:rPr lang="en-US" altLang="zh-CN" sz="1800">
                <a:solidFill>
                  <a:schemeClr val="tx1">
                    <a:lumMod val="65000"/>
                    <a:lumOff val="35000"/>
                  </a:schemeClr>
                </a:solidFill>
              </a:rPr>
              <a:t>1</a:t>
            </a:r>
            <a:r>
              <a:rPr lang="zh-CN" altLang="en-US" sz="1800">
                <a:solidFill>
                  <a:schemeClr val="tx1">
                    <a:lumMod val="65000"/>
                    <a:lumOff val="35000"/>
                  </a:schemeClr>
                </a:solidFill>
              </a:rPr>
              <a:t>或</a:t>
            </a:r>
            <a:r>
              <a:rPr lang="en-US" altLang="zh-CN" sz="1800">
                <a:solidFill>
                  <a:schemeClr val="tx1">
                    <a:lumMod val="65000"/>
                    <a:lumOff val="35000"/>
                  </a:schemeClr>
                </a:solidFill>
              </a:rPr>
              <a:t>2</a:t>
            </a:r>
            <a:r>
              <a:rPr lang="zh-CN" altLang="en-US" sz="1800">
                <a:solidFill>
                  <a:schemeClr val="tx1">
                    <a:lumMod val="65000"/>
                    <a:lumOff val="35000"/>
                  </a:schemeClr>
                </a:solidFill>
              </a:rPr>
              <a:t>个，用于应付领导检查，拍摄宣传材料等面子工程，少惹麻烦。</a:t>
            </a:r>
          </a:p>
          <a:p>
            <a:endParaRPr lang="zh-CN" altLang="en-US" sz="1800">
              <a:solidFill>
                <a:schemeClr val="tx1">
                  <a:lumMod val="65000"/>
                  <a:lumOff val="35000"/>
                </a:schemeClr>
              </a:solidFill>
            </a:endParaRPr>
          </a:p>
          <a:p>
            <a:r>
              <a:rPr lang="zh-CN" altLang="en-US" sz="1800">
                <a:solidFill>
                  <a:schemeClr val="tx1">
                    <a:lumMod val="65000"/>
                    <a:lumOff val="35000"/>
                  </a:schemeClr>
                </a:solidFill>
              </a:rPr>
              <a:t>如</a:t>
            </a:r>
            <a:r>
              <a:rPr lang="en-US" altLang="zh-CN" sz="1800">
                <a:solidFill>
                  <a:schemeClr val="tx1">
                    <a:lumMod val="65000"/>
                    <a:lumOff val="35000"/>
                  </a:schemeClr>
                </a:solidFill>
              </a:rPr>
              <a:t>3M6700</a:t>
            </a:r>
            <a:r>
              <a:rPr lang="zh-CN" altLang="en-US" sz="1800">
                <a:solidFill>
                  <a:schemeClr val="tx1">
                    <a:lumMod val="65000"/>
                    <a:lumOff val="35000"/>
                  </a:schemeClr>
                </a:solidFill>
              </a:rPr>
              <a:t>（小号）</a:t>
            </a:r>
            <a:r>
              <a:rPr lang="en-US" altLang="zh-CN" sz="1800">
                <a:solidFill>
                  <a:schemeClr val="tx1">
                    <a:lumMod val="65000"/>
                    <a:lumOff val="35000"/>
                  </a:schemeClr>
                </a:solidFill>
              </a:rPr>
              <a:t>6800</a:t>
            </a:r>
            <a:r>
              <a:rPr lang="zh-CN" altLang="en-US" sz="1800">
                <a:solidFill>
                  <a:schemeClr val="tx1">
                    <a:lumMod val="65000"/>
                    <a:lumOff val="35000"/>
                  </a:schemeClr>
                </a:solidFill>
              </a:rPr>
              <a:t>（中号）</a:t>
            </a:r>
            <a:r>
              <a:rPr lang="en-US" altLang="zh-CN" sz="1800">
                <a:solidFill>
                  <a:schemeClr val="tx1">
                    <a:lumMod val="65000"/>
                    <a:lumOff val="35000"/>
                  </a:schemeClr>
                </a:solidFill>
              </a:rPr>
              <a:t>6900</a:t>
            </a:r>
            <a:r>
              <a:rPr lang="zh-CN" altLang="en-US" sz="1800">
                <a:solidFill>
                  <a:schemeClr val="tx1">
                    <a:lumMod val="65000"/>
                    <a:lumOff val="35000"/>
                  </a:schemeClr>
                </a:solidFill>
              </a:rPr>
              <a:t>（大号）一个，可反复清洁使用。</a:t>
            </a:r>
          </a:p>
          <a:p>
            <a:r>
              <a:rPr lang="en-US" altLang="zh-CN" sz="1800">
                <a:solidFill>
                  <a:schemeClr val="tx1">
                    <a:lumMod val="65000"/>
                    <a:lumOff val="35000"/>
                  </a:schemeClr>
                </a:solidFill>
              </a:rPr>
              <a:t>6700</a:t>
            </a:r>
            <a:r>
              <a:rPr lang="zh-CN" altLang="en-US" sz="1800">
                <a:solidFill>
                  <a:schemeClr val="tx1">
                    <a:lumMod val="65000"/>
                    <a:lumOff val="35000"/>
                  </a:schemeClr>
                </a:solidFill>
              </a:rPr>
              <a:t>贴面部长</a:t>
            </a:r>
            <a:r>
              <a:rPr lang="en-US" altLang="zh-CN" sz="1800">
                <a:solidFill>
                  <a:schemeClr val="tx1">
                    <a:lumMod val="65000"/>
                    <a:lumOff val="35000"/>
                  </a:schemeClr>
                </a:solidFill>
              </a:rPr>
              <a:t>17cm</a:t>
            </a:r>
            <a:r>
              <a:rPr lang="zh-CN" altLang="en-US" sz="1800">
                <a:solidFill>
                  <a:schemeClr val="tx1">
                    <a:lumMod val="65000"/>
                    <a:lumOff val="35000"/>
                  </a:schemeClr>
                </a:solidFill>
              </a:rPr>
              <a:t>，宽</a:t>
            </a:r>
            <a:r>
              <a:rPr lang="en-US" altLang="zh-CN" sz="1800">
                <a:solidFill>
                  <a:schemeClr val="tx1">
                    <a:lumMod val="65000"/>
                    <a:lumOff val="35000"/>
                  </a:schemeClr>
                </a:solidFill>
              </a:rPr>
              <a:t>14cm</a:t>
            </a:r>
            <a:r>
              <a:rPr lang="zh-CN" altLang="en-US" sz="1800">
                <a:solidFill>
                  <a:schemeClr val="tx1">
                    <a:lumMod val="65000"/>
                    <a:lumOff val="35000"/>
                  </a:schemeClr>
                </a:solidFill>
              </a:rPr>
              <a:t>；</a:t>
            </a:r>
            <a:r>
              <a:rPr lang="en-US" altLang="zh-CN" sz="1800">
                <a:solidFill>
                  <a:schemeClr val="tx1">
                    <a:lumMod val="65000"/>
                    <a:lumOff val="35000"/>
                  </a:schemeClr>
                </a:solidFill>
              </a:rPr>
              <a:t>6800</a:t>
            </a:r>
            <a:r>
              <a:rPr lang="zh-CN" altLang="en-US" sz="1800">
                <a:solidFill>
                  <a:schemeClr val="tx1">
                    <a:lumMod val="65000"/>
                    <a:lumOff val="35000"/>
                  </a:schemeClr>
                </a:solidFill>
              </a:rPr>
              <a:t>贴面部长</a:t>
            </a:r>
            <a:r>
              <a:rPr lang="en-US" altLang="zh-CN" sz="1800">
                <a:solidFill>
                  <a:schemeClr val="tx1">
                    <a:lumMod val="65000"/>
                    <a:lumOff val="35000"/>
                  </a:schemeClr>
                </a:solidFill>
              </a:rPr>
              <a:t>20cm</a:t>
            </a:r>
            <a:r>
              <a:rPr lang="zh-CN" altLang="en-US" sz="1800">
                <a:solidFill>
                  <a:schemeClr val="tx1">
                    <a:lumMod val="65000"/>
                    <a:lumOff val="35000"/>
                  </a:schemeClr>
                </a:solidFill>
              </a:rPr>
              <a:t>，宽</a:t>
            </a:r>
            <a:r>
              <a:rPr lang="en-US" altLang="zh-CN" sz="1800">
                <a:solidFill>
                  <a:schemeClr val="tx1">
                    <a:lumMod val="65000"/>
                    <a:lumOff val="35000"/>
                  </a:schemeClr>
                </a:solidFill>
              </a:rPr>
              <a:t>14cm</a:t>
            </a:r>
            <a:r>
              <a:rPr lang="zh-CN" altLang="en-US" sz="1800">
                <a:solidFill>
                  <a:schemeClr val="tx1">
                    <a:lumMod val="65000"/>
                    <a:lumOff val="35000"/>
                  </a:schemeClr>
                </a:solidFill>
              </a:rPr>
              <a:t>。</a:t>
            </a:r>
            <a:r>
              <a:rPr lang="en-US" altLang="zh-CN" sz="1800">
                <a:solidFill>
                  <a:schemeClr val="tx1">
                    <a:lumMod val="65000"/>
                    <a:lumOff val="35000"/>
                  </a:schemeClr>
                </a:solidFill>
              </a:rPr>
              <a:t>6900</a:t>
            </a:r>
            <a:r>
              <a:rPr lang="zh-CN" altLang="en-US" sz="1800">
                <a:solidFill>
                  <a:schemeClr val="tx1">
                    <a:lumMod val="65000"/>
                    <a:lumOff val="35000"/>
                  </a:schemeClr>
                </a:solidFill>
              </a:rPr>
              <a:t>数据未知。</a:t>
            </a:r>
          </a:p>
          <a:p>
            <a:r>
              <a:rPr lang="zh-CN" altLang="en-US" sz="1800">
                <a:solidFill>
                  <a:schemeClr val="tx1">
                    <a:lumMod val="65000"/>
                    <a:lumOff val="35000"/>
                  </a:schemeClr>
                </a:solidFill>
              </a:rPr>
              <a:t>防毒面具不退换，问清楚再买，主体价格，普遍在</a:t>
            </a:r>
            <a:r>
              <a:rPr lang="en-US" altLang="zh-CN" sz="1800">
                <a:solidFill>
                  <a:schemeClr val="tx1">
                    <a:lumMod val="65000"/>
                    <a:lumOff val="35000"/>
                  </a:schemeClr>
                </a:solidFill>
              </a:rPr>
              <a:t>500~800</a:t>
            </a:r>
            <a:r>
              <a:rPr lang="zh-CN" altLang="en-US" sz="1800">
                <a:solidFill>
                  <a:schemeClr val="tx1">
                    <a:lumMod val="65000"/>
                    <a:lumOff val="35000"/>
                  </a:schemeClr>
                </a:solidFill>
              </a:rPr>
              <a:t>元，谨防假货。</a:t>
            </a:r>
          </a:p>
          <a:p>
            <a:r>
              <a:rPr lang="en-US" altLang="zh-CN" sz="1800">
                <a:solidFill>
                  <a:schemeClr val="tx1">
                    <a:lumMod val="65000"/>
                    <a:lumOff val="35000"/>
                  </a:schemeClr>
                </a:solidFill>
              </a:rPr>
              <a:t>P100</a:t>
            </a:r>
            <a:r>
              <a:rPr lang="zh-CN" altLang="en-US" sz="1800">
                <a:solidFill>
                  <a:schemeClr val="tx1">
                    <a:lumMod val="65000"/>
                    <a:lumOff val="35000"/>
                  </a:schemeClr>
                </a:solidFill>
              </a:rPr>
              <a:t>滤棉盒</a:t>
            </a:r>
            <a:r>
              <a:rPr lang="en-US" altLang="zh-CN" sz="1800">
                <a:solidFill>
                  <a:schemeClr val="tx1">
                    <a:lumMod val="65000"/>
                    <a:lumOff val="35000"/>
                  </a:schemeClr>
                </a:solidFill>
              </a:rPr>
              <a:t>7093</a:t>
            </a:r>
            <a:r>
              <a:rPr lang="zh-CN" altLang="en-US" sz="1800">
                <a:solidFill>
                  <a:schemeClr val="tx1">
                    <a:lumMod val="65000"/>
                    <a:lumOff val="35000"/>
                  </a:schemeClr>
                </a:solidFill>
              </a:rPr>
              <a:t>一定程度可以防雨，价格一对在</a:t>
            </a:r>
            <a:r>
              <a:rPr lang="en-US" altLang="zh-CN" sz="1800">
                <a:solidFill>
                  <a:schemeClr val="tx1">
                    <a:lumMod val="65000"/>
                    <a:lumOff val="35000"/>
                  </a:schemeClr>
                </a:solidFill>
              </a:rPr>
              <a:t>60~120</a:t>
            </a:r>
            <a:r>
              <a:rPr lang="zh-CN" altLang="en-US" sz="1800">
                <a:solidFill>
                  <a:schemeClr val="tx1">
                    <a:lumMod val="65000"/>
                    <a:lumOff val="35000"/>
                  </a:schemeClr>
                </a:solidFill>
              </a:rPr>
              <a:t>元。</a:t>
            </a:r>
          </a:p>
          <a:p>
            <a:r>
              <a:rPr lang="zh-CN" altLang="en-US" sz="1800">
                <a:solidFill>
                  <a:schemeClr val="tx1">
                    <a:lumMod val="65000"/>
                    <a:lumOff val="35000"/>
                  </a:schemeClr>
                </a:solidFill>
              </a:rPr>
              <a:t>对应镜框</a:t>
            </a:r>
            <a:r>
              <a:rPr lang="en-US" altLang="zh-CN" sz="1800">
                <a:solidFill>
                  <a:schemeClr val="tx1">
                    <a:lumMod val="65000"/>
                    <a:lumOff val="35000"/>
                  </a:schemeClr>
                </a:solidFill>
              </a:rPr>
              <a:t>6878</a:t>
            </a:r>
            <a:r>
              <a:rPr lang="zh-CN" altLang="en-US" sz="1800">
                <a:solidFill>
                  <a:schemeClr val="tx1">
                    <a:lumMod val="65000"/>
                    <a:lumOff val="35000"/>
                  </a:schemeClr>
                </a:solidFill>
              </a:rPr>
              <a:t>，已很难买到，可买到高仿眼镜框，也可按原理自行改造眼镜，或使用隐形眼镜。</a:t>
            </a:r>
          </a:p>
          <a:p>
            <a:r>
              <a:rPr lang="zh-CN" altLang="en-US" sz="1800">
                <a:solidFill>
                  <a:schemeClr val="tx1">
                    <a:lumMod val="65000"/>
                    <a:lumOff val="35000"/>
                  </a:schemeClr>
                </a:solidFill>
              </a:rPr>
              <a:t>自行车头巾，可以减少防毒面具的污染，以及头发等部位的污染。</a:t>
            </a:r>
          </a:p>
          <a:p>
            <a:endParaRPr lang="zh-CN" altLang="en-US" sz="1800">
              <a:solidFill>
                <a:schemeClr val="tx1">
                  <a:lumMod val="65000"/>
                  <a:lumOff val="35000"/>
                </a:schemeClr>
              </a:solidFill>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个人呼吸防护用具升级</a:t>
            </a:r>
            <a:endParaRPr lang="zh-CN" altLang="en-US"/>
          </a:p>
        </p:txBody>
      </p:sp>
      <p:sp>
        <p:nvSpPr>
          <p:cNvPr id="3" name="内容占位符 2"/>
          <p:cNvSpPr>
            <a:spLocks noGrp="1"/>
          </p:cNvSpPr>
          <p:nvPr>
            <p:ph idx="1"/>
          </p:nvPr>
        </p:nvSpPr>
        <p:spPr>
          <a:xfrm>
            <a:off x="608330" y="1405255"/>
            <a:ext cx="4003675" cy="4844415"/>
          </a:xfrm>
        </p:spPr>
        <p:txBody>
          <a:bodyPr/>
          <a:lstStyle/>
          <a:p>
            <a:r>
              <a:rPr lang="en-US" altLang="zh-CN" sz="1800">
                <a:solidFill>
                  <a:schemeClr val="tx1">
                    <a:lumMod val="65000"/>
                    <a:lumOff val="35000"/>
                  </a:schemeClr>
                </a:solidFill>
              </a:rPr>
              <a:t>6800</a:t>
            </a:r>
            <a:r>
              <a:rPr lang="en-US" sz="1800">
                <a:solidFill>
                  <a:schemeClr val="tx1">
                    <a:lumMod val="65000"/>
                    <a:lumOff val="35000"/>
                  </a:schemeClr>
                </a:solidFill>
              </a:rPr>
              <a:t>+</a:t>
            </a:r>
            <a:r>
              <a:rPr lang="en-US" altLang="zh-CN" sz="1800">
                <a:solidFill>
                  <a:schemeClr val="tx1">
                    <a:lumMod val="65000"/>
                    <a:lumOff val="35000"/>
                  </a:schemeClr>
                </a:solidFill>
              </a:rPr>
              <a:t>7093</a:t>
            </a:r>
            <a:r>
              <a:rPr lang="en-US" sz="1800">
                <a:solidFill>
                  <a:schemeClr val="tx1">
                    <a:lumMod val="65000"/>
                    <a:lumOff val="35000"/>
                  </a:schemeClr>
                </a:solidFill>
              </a:rPr>
              <a:t>+</a:t>
            </a:r>
            <a:r>
              <a:rPr lang="en-US" altLang="zh-CN" sz="1800">
                <a:solidFill>
                  <a:schemeClr val="tx1">
                    <a:lumMod val="65000"/>
                    <a:lumOff val="35000"/>
                  </a:schemeClr>
                </a:solidFill>
              </a:rPr>
              <a:t>6878+</a:t>
            </a:r>
            <a:r>
              <a:rPr lang="zh-CN" altLang="en-US" sz="1800">
                <a:solidFill>
                  <a:schemeClr val="tx1">
                    <a:lumMod val="65000"/>
                    <a:lumOff val="35000"/>
                  </a:schemeClr>
                </a:solidFill>
              </a:rPr>
              <a:t>自行车头巾外观，呼吸阻力体感小于口罩，可佩戴踢球</a:t>
            </a:r>
            <a:r>
              <a:rPr lang="en-US" altLang="zh-CN" sz="1800">
                <a:solidFill>
                  <a:schemeClr val="tx1">
                    <a:lumMod val="65000"/>
                    <a:lumOff val="35000"/>
                  </a:schemeClr>
                </a:solidFill>
              </a:rPr>
              <a:t>90</a:t>
            </a:r>
            <a:r>
              <a:rPr lang="zh-CN" altLang="en-US" sz="1800">
                <a:solidFill>
                  <a:schemeClr val="tx1">
                    <a:lumMod val="65000"/>
                    <a:lumOff val="35000"/>
                  </a:schemeClr>
                </a:solidFill>
              </a:rPr>
              <a:t>分钟，体育课。</a:t>
            </a:r>
          </a:p>
          <a:p>
            <a:r>
              <a:rPr lang="zh-CN" altLang="en-US" sz="1800">
                <a:solidFill>
                  <a:schemeClr val="tx1">
                    <a:lumMod val="65000"/>
                    <a:lumOff val="35000"/>
                  </a:schemeClr>
                </a:solidFill>
              </a:rPr>
              <a:t>防毒面具的清洁可参考官方说明https://www.3m.com.cn/3M/zh_CN/worker-health-safety-cn/covid19/</a:t>
            </a:r>
          </a:p>
          <a:p>
            <a:endParaRPr lang="zh-CN" altLang="en-US" sz="1800">
              <a:solidFill>
                <a:schemeClr val="tx1">
                  <a:lumMod val="65000"/>
                  <a:lumOff val="35000"/>
                </a:schemeClr>
              </a:solidFill>
            </a:endParaRPr>
          </a:p>
          <a:p>
            <a:endParaRPr lang="zh-CN" altLang="en-US" sz="1800">
              <a:solidFill>
                <a:schemeClr val="tx1">
                  <a:lumMod val="65000"/>
                  <a:lumOff val="35000"/>
                </a:schemeClr>
              </a:solidFill>
            </a:endParaRPr>
          </a:p>
          <a:p>
            <a:endParaRPr lang="zh-CN" altLang="en-US" sz="1800">
              <a:solidFill>
                <a:schemeClr val="tx1">
                  <a:lumMod val="65000"/>
                  <a:lumOff val="35000"/>
                </a:schemeClr>
              </a:solidFill>
            </a:endParaRPr>
          </a:p>
        </p:txBody>
      </p:sp>
      <p:pic>
        <p:nvPicPr>
          <p:cNvPr id="4" name="图片 3"/>
          <p:cNvPicPr>
            <a:picLocks noChangeAspect="1"/>
          </p:cNvPicPr>
          <p:nvPr/>
        </p:nvPicPr>
        <p:blipFill rotWithShape="1">
          <a:blip r:embed="rId3"/>
          <a:srcRect t="15040"/>
          <a:stretch/>
        </p:blipFill>
        <p:spPr>
          <a:xfrm>
            <a:off x="7331075" y="1132514"/>
            <a:ext cx="4860925" cy="5661986"/>
          </a:xfrm>
          <a:prstGeom prst="rect">
            <a:avLst/>
          </a:prstGeom>
        </p:spPr>
      </p:pic>
      <p:pic>
        <p:nvPicPr>
          <p:cNvPr id="5" name="图片 4"/>
          <p:cNvPicPr>
            <a:picLocks noChangeAspect="1"/>
          </p:cNvPicPr>
          <p:nvPr/>
        </p:nvPicPr>
        <p:blipFill>
          <a:blip r:embed="rId4"/>
          <a:srcRect t="34296" r="904"/>
          <a:stretch>
            <a:fillRect/>
          </a:stretch>
        </p:blipFill>
        <p:spPr>
          <a:xfrm>
            <a:off x="4567555" y="1989455"/>
            <a:ext cx="3422015" cy="4791075"/>
          </a:xfrm>
          <a:prstGeom prst="rect">
            <a:avLst/>
          </a:prstGeom>
        </p:spPr>
      </p:pic>
      <p:pic>
        <p:nvPicPr>
          <p:cNvPr id="6" name="图片 5"/>
          <p:cNvPicPr>
            <a:picLocks noChangeAspect="1"/>
          </p:cNvPicPr>
          <p:nvPr/>
        </p:nvPicPr>
        <p:blipFill>
          <a:blip r:embed="rId5"/>
          <a:stretch>
            <a:fillRect/>
          </a:stretch>
        </p:blipFill>
        <p:spPr>
          <a:xfrm>
            <a:off x="1871980" y="4098925"/>
            <a:ext cx="2695575" cy="269557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个人呼吸防护用具升级</a:t>
            </a:r>
            <a:endParaRPr lang="zh-CN" altLang="en-US"/>
          </a:p>
        </p:txBody>
      </p:sp>
      <p:sp>
        <p:nvSpPr>
          <p:cNvPr id="3" name="内容占位符 2"/>
          <p:cNvSpPr>
            <a:spLocks noGrp="1"/>
          </p:cNvSpPr>
          <p:nvPr>
            <p:ph idx="1"/>
          </p:nvPr>
        </p:nvSpPr>
        <p:spPr>
          <a:xfrm>
            <a:off x="608330" y="1313180"/>
            <a:ext cx="2433320" cy="4936490"/>
          </a:xfrm>
        </p:spPr>
        <p:txBody>
          <a:bodyPr/>
          <a:lstStyle/>
          <a:p>
            <a:r>
              <a:rPr lang="en-US"/>
              <a:t>7093</a:t>
            </a:r>
            <a:r>
              <a:rPr lang="zh-CN" altLang="en-US"/>
              <a:t>可以几对轮替使用，装卸时注意不要损坏卡扣，放置自然灭菌，材料与时间的参考，推荐干热环境：</a:t>
            </a:r>
          </a:p>
          <a:p>
            <a:r>
              <a:rPr lang="zh-CN" altLang="en-US"/>
              <a:t>滤毒盒对颗粒物无效，注意，勿错误选配。</a:t>
            </a:r>
          </a:p>
          <a:p>
            <a:endParaRPr lang="zh-CN" altLang="en-US" sz="180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6176010" y="66675"/>
            <a:ext cx="5946775" cy="6707505"/>
          </a:xfrm>
          <a:prstGeom prst="rect">
            <a:avLst/>
          </a:prstGeom>
        </p:spPr>
      </p:pic>
      <p:pic>
        <p:nvPicPr>
          <p:cNvPr id="5" name="图片 4"/>
          <p:cNvPicPr>
            <a:picLocks noChangeAspect="1"/>
          </p:cNvPicPr>
          <p:nvPr/>
        </p:nvPicPr>
        <p:blipFill>
          <a:blip r:embed="rId4"/>
          <a:stretch>
            <a:fillRect/>
          </a:stretch>
        </p:blipFill>
        <p:spPr>
          <a:xfrm>
            <a:off x="54610" y="5431155"/>
            <a:ext cx="6121400" cy="1343025"/>
          </a:xfrm>
          <a:prstGeom prst="rect">
            <a:avLst/>
          </a:prstGeom>
        </p:spPr>
      </p:pic>
      <p:pic>
        <p:nvPicPr>
          <p:cNvPr id="6" name="图片 5"/>
          <p:cNvPicPr>
            <a:picLocks noChangeAspect="1"/>
          </p:cNvPicPr>
          <p:nvPr/>
        </p:nvPicPr>
        <p:blipFill>
          <a:blip r:embed="rId5"/>
          <a:stretch>
            <a:fillRect/>
          </a:stretch>
        </p:blipFill>
        <p:spPr>
          <a:xfrm>
            <a:off x="3042285" y="2297430"/>
            <a:ext cx="3133725" cy="313372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个人呼吸防护用具升级</a:t>
            </a:r>
            <a:endParaRPr lang="zh-CN" altLang="en-US"/>
          </a:p>
        </p:txBody>
      </p:sp>
      <p:sp>
        <p:nvSpPr>
          <p:cNvPr id="3" name="内容占位符 2"/>
          <p:cNvSpPr>
            <a:spLocks noGrp="1"/>
          </p:cNvSpPr>
          <p:nvPr>
            <p:ph idx="1"/>
          </p:nvPr>
        </p:nvSpPr>
        <p:spPr>
          <a:xfrm>
            <a:off x="608330" y="1503680"/>
            <a:ext cx="4083685" cy="4745990"/>
          </a:xfrm>
        </p:spPr>
        <p:txBody>
          <a:bodyPr>
            <a:normAutofit lnSpcReduction="10000"/>
          </a:bodyPr>
          <a:lstStyle/>
          <a:p>
            <a:r>
              <a:rPr lang="en-US"/>
              <a:t>3M</a:t>
            </a:r>
            <a:r>
              <a:rPr lang="zh-CN" altLang="en-US"/>
              <a:t>系统</a:t>
            </a:r>
            <a:r>
              <a:rPr lang="en-US"/>
              <a:t>N100</a:t>
            </a:r>
            <a:r>
              <a:rPr lang="zh-CN" altLang="en-US"/>
              <a:t>口罩型号，除右图圈出的</a:t>
            </a:r>
            <a:r>
              <a:rPr lang="en-US" altLang="zh-CN"/>
              <a:t>8293/8233/8214/8212</a:t>
            </a:r>
            <a:r>
              <a:rPr lang="zh-CN" altLang="en-US"/>
              <a:t>，还有</a:t>
            </a:r>
            <a:r>
              <a:rPr lang="en-US" altLang="zh-CN"/>
              <a:t>8835</a:t>
            </a:r>
            <a:r>
              <a:rPr lang="zh-CN" altLang="en-US" sz="1800">
                <a:solidFill>
                  <a:schemeClr val="tx1">
                    <a:lumMod val="65000"/>
                    <a:lumOff val="35000"/>
                  </a:schemeClr>
                </a:solidFill>
              </a:rPr>
              <a:t>。</a:t>
            </a:r>
          </a:p>
          <a:p>
            <a:r>
              <a:rPr lang="zh-CN" altLang="en-US" sz="1800">
                <a:solidFill>
                  <a:schemeClr val="tx1">
                    <a:lumMod val="65000"/>
                    <a:lumOff val="35000"/>
                  </a:schemeClr>
                </a:solidFill>
              </a:rPr>
              <a:t>但售价均非常贵，一个口罩</a:t>
            </a:r>
            <a:r>
              <a:rPr lang="en-US" altLang="zh-CN" sz="1800">
                <a:solidFill>
                  <a:schemeClr val="tx1">
                    <a:lumMod val="65000"/>
                    <a:lumOff val="35000"/>
                  </a:schemeClr>
                </a:solidFill>
              </a:rPr>
              <a:t>80~150</a:t>
            </a:r>
            <a:r>
              <a:rPr lang="zh-CN" altLang="en-US" sz="1800">
                <a:solidFill>
                  <a:schemeClr val="tx1">
                    <a:lumMod val="65000"/>
                    <a:lumOff val="35000"/>
                  </a:schemeClr>
                </a:solidFill>
              </a:rPr>
              <a:t>元。</a:t>
            </a:r>
          </a:p>
          <a:p>
            <a:r>
              <a:rPr lang="zh-CN" altLang="en-US" sz="1800">
                <a:solidFill>
                  <a:schemeClr val="tx1">
                    <a:lumMod val="65000"/>
                    <a:lumOff val="35000"/>
                  </a:schemeClr>
                </a:solidFill>
              </a:rPr>
              <a:t>戴起</a:t>
            </a:r>
            <a:r>
              <a:rPr lang="en-US" altLang="zh-CN" sz="1800">
                <a:solidFill>
                  <a:schemeClr val="tx1">
                    <a:lumMod val="65000"/>
                    <a:lumOff val="35000"/>
                  </a:schemeClr>
                </a:solidFill>
              </a:rPr>
              <a:t>8233</a:t>
            </a:r>
            <a:r>
              <a:rPr lang="zh-CN" altLang="en-US" sz="1800">
                <a:solidFill>
                  <a:schemeClr val="tx1">
                    <a:lumMod val="65000"/>
                    <a:lumOff val="35000"/>
                  </a:schemeClr>
                </a:solidFill>
              </a:rPr>
              <a:t>是这样的：</a:t>
            </a:r>
          </a:p>
          <a:p>
            <a:r>
              <a:rPr lang="zh-CN" altLang="en-US">
                <a:sym typeface="+mn-ea"/>
              </a:rPr>
              <a:t>松紧带一般最容易坏，紧着一边用，可以后面慢慢挪，增加使用寿命。领导来检查等，要面子时候，带子相应调对称点。</a:t>
            </a:r>
          </a:p>
          <a:p>
            <a:endParaRPr lang="zh-CN" altLang="en-US" sz="1800">
              <a:solidFill>
                <a:schemeClr val="tx1">
                  <a:lumMod val="65000"/>
                  <a:lumOff val="35000"/>
                </a:schemeClr>
              </a:solidFill>
            </a:endParaRPr>
          </a:p>
          <a:p>
            <a:r>
              <a:rPr lang="zh-CN" altLang="en-US" sz="1800">
                <a:solidFill>
                  <a:srgbClr val="FF0000"/>
                </a:solidFill>
              </a:rPr>
              <a:t>每个人，对各自家庭都不可替代。</a:t>
            </a:r>
          </a:p>
        </p:txBody>
      </p:sp>
      <p:pic>
        <p:nvPicPr>
          <p:cNvPr id="4" name="图片 3"/>
          <p:cNvPicPr>
            <a:picLocks noChangeAspect="1"/>
          </p:cNvPicPr>
          <p:nvPr/>
        </p:nvPicPr>
        <p:blipFill>
          <a:blip r:embed="rId3"/>
          <a:stretch>
            <a:fillRect/>
          </a:stretch>
        </p:blipFill>
        <p:spPr>
          <a:xfrm>
            <a:off x="7423785" y="107315"/>
            <a:ext cx="4644390" cy="6635115"/>
          </a:xfrm>
          <a:prstGeom prst="rect">
            <a:avLst/>
          </a:prstGeom>
        </p:spPr>
      </p:pic>
      <p:pic>
        <p:nvPicPr>
          <p:cNvPr id="5" name="图片 4"/>
          <p:cNvPicPr>
            <a:picLocks noChangeAspect="1"/>
          </p:cNvPicPr>
          <p:nvPr/>
        </p:nvPicPr>
        <p:blipFill>
          <a:blip r:embed="rId4"/>
          <a:stretch>
            <a:fillRect/>
          </a:stretch>
        </p:blipFill>
        <p:spPr>
          <a:xfrm>
            <a:off x="4683125" y="2366645"/>
            <a:ext cx="2818765" cy="4375785"/>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个人呼吸防护用具升级</a:t>
            </a:r>
            <a:endParaRPr lang="zh-CN" altLang="en-US"/>
          </a:p>
        </p:txBody>
      </p:sp>
      <p:sp>
        <p:nvSpPr>
          <p:cNvPr id="3" name="内容占位符 2"/>
          <p:cNvSpPr>
            <a:spLocks noGrp="1"/>
          </p:cNvSpPr>
          <p:nvPr>
            <p:ph idx="1"/>
          </p:nvPr>
        </p:nvSpPr>
        <p:spPr>
          <a:xfrm>
            <a:off x="608330" y="1503680"/>
            <a:ext cx="4083685" cy="4745990"/>
          </a:xfrm>
        </p:spPr>
        <p:txBody>
          <a:bodyPr>
            <a:normAutofit lnSpcReduction="10000"/>
          </a:bodyPr>
          <a:lstStyle/>
          <a:p>
            <a:r>
              <a:rPr lang="zh-CN"/>
              <a:t>教师授课的发音辨识度问题，及解决方案</a:t>
            </a:r>
          </a:p>
          <a:p>
            <a:pPr marL="685800" lvl="1" indent="-228600">
              <a:buFont typeface="Arial" panose="020B0604020202020204" pitchFamily="34" charset="0"/>
              <a:buChar char="●"/>
            </a:pPr>
            <a:r>
              <a:rPr lang="en-US" altLang="zh-CN" sz="1800">
                <a:solidFill>
                  <a:schemeClr val="tx1">
                    <a:lumMod val="65000"/>
                    <a:lumOff val="35000"/>
                  </a:schemeClr>
                </a:solidFill>
              </a:rPr>
              <a:t>N100</a:t>
            </a:r>
            <a:r>
              <a:rPr lang="zh-CN" altLang="en-US" sz="1800">
                <a:solidFill>
                  <a:schemeClr val="tx1">
                    <a:lumMod val="65000"/>
                    <a:lumOff val="35000"/>
                  </a:schemeClr>
                </a:solidFill>
              </a:rPr>
              <a:t>口罩，影响较小。</a:t>
            </a:r>
          </a:p>
          <a:p>
            <a:pPr marL="685800" lvl="1" indent="-228600">
              <a:buFont typeface="Arial" panose="020B0604020202020204" pitchFamily="34" charset="0"/>
              <a:buChar char="●"/>
            </a:pPr>
            <a:r>
              <a:rPr lang="zh-CN" altLang="en-US" sz="1800">
                <a:solidFill>
                  <a:schemeClr val="tx1">
                    <a:lumMod val="65000"/>
                    <a:lumOff val="35000"/>
                  </a:schemeClr>
                </a:solidFill>
              </a:rPr>
              <a:t>防毒面具，影响较大。</a:t>
            </a:r>
          </a:p>
          <a:p>
            <a:pPr marL="1143000" lvl="2" indent="-228600">
              <a:buFont typeface="Arial" panose="020B0604020202020204" pitchFamily="34" charset="0"/>
              <a:buChar char="●"/>
            </a:pPr>
            <a:r>
              <a:rPr lang="zh-CN" altLang="en-US" sz="1800">
                <a:solidFill>
                  <a:schemeClr val="tx1">
                    <a:lumMod val="65000"/>
                    <a:lumOff val="35000"/>
                  </a:schemeClr>
                </a:solidFill>
              </a:rPr>
              <a:t>考虑购买配置无线麦克风，语音接收端置于防毒面具面屏内。</a:t>
            </a:r>
          </a:p>
          <a:p>
            <a:pPr marL="228600" lvl="0" indent="-228600">
              <a:buFont typeface="Arial" panose="020B0604020202020204" pitchFamily="34" charset="0"/>
              <a:buChar char="●"/>
            </a:pPr>
            <a:r>
              <a:rPr lang="zh-CN" altLang="en-US">
                <a:solidFill>
                  <a:schemeClr val="tx1">
                    <a:lumMod val="65000"/>
                    <a:lumOff val="35000"/>
                  </a:schemeClr>
                </a:solidFill>
              </a:rPr>
              <a:t>全面屏防毒面具眼镜</a:t>
            </a:r>
          </a:p>
          <a:p>
            <a:pPr marL="685800" lvl="1" indent="-228600">
              <a:buFont typeface="Arial" panose="020B0604020202020204" pitchFamily="34" charset="0"/>
              <a:buChar char="●"/>
            </a:pPr>
            <a:r>
              <a:rPr lang="zh-CN" altLang="en-US" sz="1800">
                <a:solidFill>
                  <a:schemeClr val="tx1">
                    <a:lumMod val="65000"/>
                    <a:lumOff val="35000"/>
                  </a:schemeClr>
                </a:solidFill>
              </a:rPr>
              <a:t>首选</a:t>
            </a:r>
            <a:r>
              <a:rPr lang="en-US" altLang="zh-CN" sz="1800">
                <a:solidFill>
                  <a:schemeClr val="tx1">
                    <a:lumMod val="65000"/>
                    <a:lumOff val="35000"/>
                  </a:schemeClr>
                </a:solidFill>
              </a:rPr>
              <a:t>3M6878</a:t>
            </a:r>
            <a:r>
              <a:rPr lang="zh-CN" altLang="en-US" sz="1800">
                <a:solidFill>
                  <a:schemeClr val="tx1">
                    <a:lumMod val="65000"/>
                    <a:lumOff val="35000"/>
                  </a:schemeClr>
                </a:solidFill>
              </a:rPr>
              <a:t>等对应的镜框</a:t>
            </a:r>
          </a:p>
          <a:p>
            <a:pPr marL="685800" lvl="1" indent="-228600">
              <a:buFont typeface="Arial" panose="020B0604020202020204" pitchFamily="34" charset="0"/>
              <a:buChar char="●"/>
            </a:pPr>
            <a:r>
              <a:rPr lang="zh-CN" altLang="en-US" sz="1800">
                <a:solidFill>
                  <a:schemeClr val="tx1">
                    <a:lumMod val="65000"/>
                    <a:lumOff val="35000"/>
                  </a:schemeClr>
                </a:solidFill>
              </a:rPr>
              <a:t>次选高仿品，市面上的确很难买到</a:t>
            </a:r>
            <a:r>
              <a:rPr lang="en-US" altLang="zh-CN" sz="1800">
                <a:solidFill>
                  <a:schemeClr val="tx1">
                    <a:lumMod val="65000"/>
                    <a:lumOff val="35000"/>
                  </a:schemeClr>
                </a:solidFill>
              </a:rPr>
              <a:t>3M6878</a:t>
            </a:r>
            <a:r>
              <a:rPr lang="zh-CN" altLang="en-US" sz="1800">
                <a:solidFill>
                  <a:schemeClr val="tx1">
                    <a:lumMod val="65000"/>
                    <a:lumOff val="35000"/>
                  </a:schemeClr>
                </a:solidFill>
              </a:rPr>
              <a:t>了</a:t>
            </a:r>
          </a:p>
          <a:p>
            <a:pPr marL="685800" lvl="1" indent="-228600">
              <a:buFont typeface="Arial" panose="020B0604020202020204" pitchFamily="34" charset="0"/>
              <a:buChar char="●"/>
            </a:pPr>
            <a:r>
              <a:rPr lang="zh-CN" altLang="en-US" sz="1800">
                <a:solidFill>
                  <a:schemeClr val="tx1">
                    <a:lumMod val="65000"/>
                    <a:lumOff val="35000"/>
                  </a:schemeClr>
                </a:solidFill>
              </a:rPr>
              <a:t>再次选隐形眼镜</a:t>
            </a:r>
          </a:p>
        </p:txBody>
      </p:sp>
      <p:pic>
        <p:nvPicPr>
          <p:cNvPr id="6" name="图片 5"/>
          <p:cNvPicPr>
            <a:picLocks noChangeAspect="1"/>
          </p:cNvPicPr>
          <p:nvPr/>
        </p:nvPicPr>
        <p:blipFill>
          <a:blip r:embed="rId3"/>
          <a:stretch>
            <a:fillRect/>
          </a:stretch>
        </p:blipFill>
        <p:spPr>
          <a:xfrm>
            <a:off x="4631055" y="1461770"/>
            <a:ext cx="3536950" cy="5020310"/>
          </a:xfrm>
          <a:prstGeom prst="rect">
            <a:avLst/>
          </a:prstGeom>
        </p:spPr>
      </p:pic>
      <p:pic>
        <p:nvPicPr>
          <p:cNvPr id="7" name="图片 6"/>
          <p:cNvPicPr>
            <a:picLocks noChangeAspect="1"/>
          </p:cNvPicPr>
          <p:nvPr/>
        </p:nvPicPr>
        <p:blipFill>
          <a:blip r:embed="rId4"/>
          <a:stretch>
            <a:fillRect/>
          </a:stretch>
        </p:blipFill>
        <p:spPr>
          <a:xfrm>
            <a:off x="8168005" y="1451610"/>
            <a:ext cx="3933825" cy="503237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个人呼吸防护用具升级</a:t>
            </a:r>
            <a:endParaRPr lang="zh-CN" altLang="en-US"/>
          </a:p>
        </p:txBody>
      </p:sp>
      <p:sp>
        <p:nvSpPr>
          <p:cNvPr id="3" name="内容占位符 2"/>
          <p:cNvSpPr>
            <a:spLocks noGrp="1"/>
          </p:cNvSpPr>
          <p:nvPr>
            <p:ph idx="1"/>
          </p:nvPr>
        </p:nvSpPr>
        <p:spPr>
          <a:xfrm>
            <a:off x="608330" y="1313815"/>
            <a:ext cx="4083685" cy="4745990"/>
          </a:xfrm>
        </p:spPr>
        <p:txBody>
          <a:bodyPr>
            <a:normAutofit lnSpcReduction="10000"/>
          </a:bodyPr>
          <a:lstStyle/>
          <a:p>
            <a:r>
              <a:rPr lang="zh-CN"/>
              <a:t>仅使用口罩时，护目镜的必要性。</a:t>
            </a:r>
            <a:endParaRPr lang="zh-CN" sz="1800">
              <a:solidFill>
                <a:srgbClr val="FF0000"/>
              </a:solidFill>
            </a:endParaRPr>
          </a:p>
        </p:txBody>
      </p:sp>
      <p:pic>
        <p:nvPicPr>
          <p:cNvPr id="6" name="图片 5"/>
          <p:cNvPicPr>
            <a:picLocks noChangeAspect="1"/>
          </p:cNvPicPr>
          <p:nvPr/>
        </p:nvPicPr>
        <p:blipFill>
          <a:blip r:embed="rId3"/>
          <a:srcRect l="11" t="51672" r="185"/>
          <a:stretch>
            <a:fillRect/>
          </a:stretch>
        </p:blipFill>
        <p:spPr>
          <a:xfrm>
            <a:off x="5875655" y="114935"/>
            <a:ext cx="5775325" cy="6743065"/>
          </a:xfrm>
          <a:prstGeom prst="rect">
            <a:avLst/>
          </a:prstGeom>
        </p:spPr>
      </p:pic>
      <p:pic>
        <p:nvPicPr>
          <p:cNvPr id="7" name="图片 6"/>
          <p:cNvPicPr>
            <a:picLocks noChangeAspect="1"/>
          </p:cNvPicPr>
          <p:nvPr/>
        </p:nvPicPr>
        <p:blipFill>
          <a:blip r:embed="rId4"/>
          <a:stretch>
            <a:fillRect/>
          </a:stretch>
        </p:blipFill>
        <p:spPr>
          <a:xfrm>
            <a:off x="1873885" y="1819910"/>
            <a:ext cx="3956050" cy="503809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个人呼吸防护用具升级</a:t>
            </a:r>
            <a:endParaRPr lang="zh-CN" altLang="en-US"/>
          </a:p>
        </p:txBody>
      </p:sp>
      <p:sp>
        <p:nvSpPr>
          <p:cNvPr id="3" name="内容占位符 2"/>
          <p:cNvSpPr>
            <a:spLocks noGrp="1"/>
          </p:cNvSpPr>
          <p:nvPr>
            <p:ph idx="1"/>
          </p:nvPr>
        </p:nvSpPr>
        <p:spPr>
          <a:xfrm>
            <a:off x="608330" y="1313815"/>
            <a:ext cx="4083685" cy="4745990"/>
          </a:xfrm>
        </p:spPr>
        <p:txBody>
          <a:bodyPr>
            <a:normAutofit lnSpcReduction="20000"/>
          </a:bodyPr>
          <a:lstStyle/>
          <a:p>
            <a:r>
              <a:rPr lang="zh-CN">
                <a:solidFill>
                  <a:srgbClr val="FF0000"/>
                </a:solidFill>
              </a:rPr>
              <a:t>要确保师生学会正确组装、佩戴、清洁护具，学会气密性检查，学会正确使用，并树立时间剂量观念，所有护具，都不是万能的，都有击穿时间与剂量。</a:t>
            </a:r>
          </a:p>
          <a:p>
            <a:endParaRPr lang="zh-CN" sz="1800">
              <a:solidFill>
                <a:srgbClr val="FF0000"/>
              </a:solidFill>
            </a:endParaRPr>
          </a:p>
          <a:p>
            <a:r>
              <a:rPr lang="zh-CN" sz="1800">
                <a:solidFill>
                  <a:schemeClr val="tx1"/>
                </a:solidFill>
              </a:rPr>
              <a:t>我进一步完善不同场景安全时间计算表格后。希望师生们，都会使用，来自己估计安全时间，并选择合适护具，避免感染，共同保护我们国家，未来的人力资源。</a:t>
            </a:r>
          </a:p>
          <a:p>
            <a:endParaRPr lang="zh-CN" sz="1800">
              <a:solidFill>
                <a:schemeClr val="tx1"/>
              </a:solidFill>
            </a:endParaRPr>
          </a:p>
          <a:p>
            <a:r>
              <a:rPr lang="zh-CN" sz="1800">
                <a:solidFill>
                  <a:schemeClr val="tx1"/>
                </a:solidFill>
              </a:rPr>
              <a:t>也希望有高人来完善表格。</a:t>
            </a:r>
          </a:p>
        </p:txBody>
      </p:sp>
      <p:pic>
        <p:nvPicPr>
          <p:cNvPr id="4" name="图片 3"/>
          <p:cNvPicPr>
            <a:picLocks noChangeAspect="1"/>
          </p:cNvPicPr>
          <p:nvPr/>
        </p:nvPicPr>
        <p:blipFill>
          <a:blip r:embed="rId3"/>
          <a:stretch>
            <a:fillRect/>
          </a:stretch>
        </p:blipFill>
        <p:spPr>
          <a:xfrm>
            <a:off x="4695825" y="1577975"/>
            <a:ext cx="3040380" cy="3702050"/>
          </a:xfrm>
          <a:prstGeom prst="rect">
            <a:avLst/>
          </a:prstGeom>
        </p:spPr>
      </p:pic>
      <p:pic>
        <p:nvPicPr>
          <p:cNvPr id="5" name="图片 4"/>
          <p:cNvPicPr>
            <a:picLocks noChangeAspect="1"/>
          </p:cNvPicPr>
          <p:nvPr/>
        </p:nvPicPr>
        <p:blipFill>
          <a:blip r:embed="rId4"/>
          <a:stretch>
            <a:fillRect/>
          </a:stretch>
        </p:blipFill>
        <p:spPr>
          <a:xfrm>
            <a:off x="7736205" y="4639310"/>
            <a:ext cx="4429760" cy="2218690"/>
          </a:xfrm>
          <a:prstGeom prst="rect">
            <a:avLst/>
          </a:prstGeom>
        </p:spPr>
      </p:pic>
      <p:pic>
        <p:nvPicPr>
          <p:cNvPr id="8" name="图片 7"/>
          <p:cNvPicPr>
            <a:picLocks noChangeAspect="1"/>
          </p:cNvPicPr>
          <p:nvPr/>
        </p:nvPicPr>
        <p:blipFill>
          <a:blip r:embed="rId5"/>
          <a:stretch>
            <a:fillRect/>
          </a:stretch>
        </p:blipFill>
        <p:spPr>
          <a:xfrm>
            <a:off x="8416290" y="608330"/>
            <a:ext cx="3161030" cy="398907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老模式还能持续否？</a:t>
            </a:r>
          </a:p>
        </p:txBody>
      </p:sp>
      <p:sp>
        <p:nvSpPr>
          <p:cNvPr id="3" name="内容占位符 2"/>
          <p:cNvSpPr>
            <a:spLocks noGrp="1"/>
          </p:cNvSpPr>
          <p:nvPr>
            <p:ph idx="1"/>
          </p:nvPr>
        </p:nvSpPr>
        <p:spPr/>
        <p:txBody>
          <a:bodyPr>
            <a:normAutofit lnSpcReduction="10000"/>
          </a:bodyPr>
          <a:lstStyle/>
          <a:p>
            <a:r>
              <a:rPr lang="zh-CN" altLang="en-US"/>
              <a:t>也许各位还希望延续之前的模式，入学静默</a:t>
            </a:r>
            <a:r>
              <a:rPr lang="en-US" altLang="zh-CN"/>
              <a:t>7</a:t>
            </a:r>
            <a:r>
              <a:rPr lang="zh-CN" altLang="en-US"/>
              <a:t>天，学期全程全封闭管理，安全撑到学期结束。</a:t>
            </a:r>
          </a:p>
          <a:p>
            <a:endParaRPr lang="zh-CN" altLang="en-US"/>
          </a:p>
          <a:p>
            <a:r>
              <a:rPr lang="zh-CN" altLang="en-US"/>
              <a:t>但，一方面，教师本身在社会上生活，被感染的风险，和之前，大大的，不一样了。</a:t>
            </a:r>
          </a:p>
          <a:p>
            <a:endParaRPr lang="zh-CN" altLang="en-US"/>
          </a:p>
          <a:p>
            <a:r>
              <a:rPr lang="zh-CN" altLang="en-US"/>
              <a:t>二方面，学生被境外势力作为突破口盯上了，</a:t>
            </a:r>
            <a:r>
              <a:rPr lang="en-US" altLang="zh-CN"/>
              <a:t>2022</a:t>
            </a:r>
            <a:r>
              <a:rPr lang="zh-CN" altLang="en-US"/>
              <a:t>年</a:t>
            </a:r>
            <a:r>
              <a:rPr lang="en-US" altLang="zh-CN"/>
              <a:t>11</a:t>
            </a:r>
            <a:r>
              <a:rPr lang="zh-CN" altLang="en-US"/>
              <a:t>月底的</a:t>
            </a:r>
            <a:r>
              <a:rPr lang="en-US" altLang="zh-CN"/>
              <a:t>A4</a:t>
            </a:r>
            <a:r>
              <a:rPr lang="zh-CN" altLang="en-US"/>
              <a:t>纸两夜，之前的清北操场夜爬，后面年初的冲击烟花禁令；年轻躁动的心，全面取消封控后，老模式还能管得住吗？</a:t>
            </a:r>
          </a:p>
          <a:p>
            <a:endParaRPr lang="zh-CN" altLang="en-US"/>
          </a:p>
          <a:p>
            <a:r>
              <a:rPr lang="zh-CN" altLang="en-US"/>
              <a:t>三方面，核酸检测被打入冷宫，还能否顺利开展全体核酸检查？如果不能，如何寻找新指标新方法，实现早发现早隔离早处置？</a:t>
            </a:r>
          </a:p>
          <a:p>
            <a:endParaRPr lang="zh-CN" altLang="en-US"/>
          </a:p>
          <a:p>
            <a:r>
              <a:rPr lang="zh-CN" altLang="en-US"/>
              <a:t>如果教室里有阳性排放病毒人员，其他人员的安全时间有多久？如何延长安全时间，以完成教学。</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口罩的口鼻部呼气漏气</a:t>
            </a:r>
          </a:p>
        </p:txBody>
      </p:sp>
      <p:sp>
        <p:nvSpPr>
          <p:cNvPr id="3" name="内容占位符 2"/>
          <p:cNvSpPr>
            <a:spLocks noGrp="1"/>
          </p:cNvSpPr>
          <p:nvPr>
            <p:ph idx="1"/>
          </p:nvPr>
        </p:nvSpPr>
        <p:spPr/>
        <p:txBody>
          <a:bodyPr/>
          <a:lstStyle/>
          <a:p>
            <a:r>
              <a:rPr lang="zh-CN" altLang="en-US"/>
              <a:t>呼出气体未经过滤，而热羽流向上扩布到环境中，</a:t>
            </a:r>
            <a:r>
              <a:rPr lang="zh-CN" altLang="en-US">
                <a:sym typeface="+mn-ea"/>
              </a:rPr>
              <a:t>导致眼镜起雾。阳性不会因此渗漏污染环境吗？</a:t>
            </a:r>
            <a:endParaRPr lang="zh-CN" altLang="en-US"/>
          </a:p>
        </p:txBody>
      </p:sp>
      <p:pic>
        <p:nvPicPr>
          <p:cNvPr id="4" name="图片 3"/>
          <p:cNvPicPr>
            <a:picLocks noChangeAspect="1"/>
          </p:cNvPicPr>
          <p:nvPr/>
        </p:nvPicPr>
        <p:blipFill>
          <a:blip r:embed="rId3"/>
          <a:stretch>
            <a:fillRect/>
          </a:stretch>
        </p:blipFill>
        <p:spPr>
          <a:xfrm>
            <a:off x="1189990" y="2025650"/>
            <a:ext cx="9812020" cy="464883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阳性戴口罩的</a:t>
            </a:r>
            <a:r>
              <a:rPr lang="zh-CN" altLang="en-US">
                <a:sym typeface="+mn-ea"/>
              </a:rPr>
              <a:t>理论</a:t>
            </a:r>
            <a:r>
              <a:rPr lang="zh-CN" altLang="en-US"/>
              <a:t>残留缺陷</a:t>
            </a:r>
          </a:p>
        </p:txBody>
      </p:sp>
      <p:sp>
        <p:nvSpPr>
          <p:cNvPr id="3" name="内容占位符 2"/>
          <p:cNvSpPr>
            <a:spLocks noGrp="1"/>
          </p:cNvSpPr>
          <p:nvPr>
            <p:ph idx="1"/>
          </p:nvPr>
        </p:nvSpPr>
        <p:spPr/>
        <p:txBody>
          <a:bodyPr/>
          <a:lstStyle/>
          <a:p>
            <a:r>
              <a:rPr lang="zh-CN" altLang="en-US"/>
              <a:t>环境渗漏，增加环境病原微生物浓度，虽然比不戴增速低</a:t>
            </a:r>
          </a:p>
          <a:p>
            <a:pPr marL="685800" lvl="1" indent="-228600">
              <a:buFont typeface="Arial" panose="020B0604020202020204" pitchFamily="34" charset="0"/>
              <a:buChar char="●"/>
            </a:pPr>
            <a:r>
              <a:rPr lang="zh-CN" altLang="en-US" sz="1800">
                <a:solidFill>
                  <a:schemeClr val="tx1">
                    <a:lumMod val="65000"/>
                    <a:lumOff val="35000"/>
                  </a:schemeClr>
                </a:solidFill>
              </a:rPr>
              <a:t>热羽流向上渗漏（上页</a:t>
            </a:r>
            <a:r>
              <a:rPr lang="en-US" altLang="zh-CN" sz="1800">
                <a:solidFill>
                  <a:schemeClr val="tx1">
                    <a:lumMod val="65000"/>
                    <a:lumOff val="35000"/>
                  </a:schemeClr>
                </a:solidFill>
              </a:rPr>
              <a:t>PPT</a:t>
            </a:r>
            <a:r>
              <a:rPr lang="zh-CN" altLang="en-US" sz="1800">
                <a:solidFill>
                  <a:schemeClr val="tx1">
                    <a:lumMod val="65000"/>
                    <a:lumOff val="35000"/>
                  </a:schemeClr>
                </a:solidFill>
              </a:rPr>
              <a:t>）</a:t>
            </a:r>
          </a:p>
          <a:p>
            <a:pPr marL="685800" lvl="1" indent="-228600">
              <a:buFont typeface="Arial" panose="020B0604020202020204" pitchFamily="34" charset="0"/>
              <a:buChar char="●"/>
            </a:pPr>
            <a:r>
              <a:rPr lang="zh-CN" altLang="en-US" sz="1800">
                <a:solidFill>
                  <a:schemeClr val="tx1">
                    <a:lumMod val="65000"/>
                    <a:lumOff val="35000"/>
                  </a:schemeClr>
                </a:solidFill>
              </a:rPr>
              <a:t>口罩呼出反向滤过渗漏，按国标，医用口罩不大于</a:t>
            </a:r>
            <a:r>
              <a:rPr lang="en-US" altLang="zh-CN" sz="1800">
                <a:solidFill>
                  <a:schemeClr val="tx1">
                    <a:lumMod val="65000"/>
                    <a:lumOff val="35000"/>
                  </a:schemeClr>
                </a:solidFill>
              </a:rPr>
              <a:t>70%</a:t>
            </a:r>
            <a:r>
              <a:rPr lang="zh-CN" altLang="en-US" sz="1800">
                <a:solidFill>
                  <a:schemeClr val="tx1">
                    <a:lumMod val="65000"/>
                    <a:lumOff val="35000"/>
                  </a:schemeClr>
                </a:solidFill>
              </a:rPr>
              <a:t>，</a:t>
            </a:r>
            <a:r>
              <a:rPr lang="en-US" altLang="zh-CN" sz="1800">
                <a:solidFill>
                  <a:schemeClr val="tx1">
                    <a:lumMod val="65000"/>
                    <a:lumOff val="35000"/>
                  </a:schemeClr>
                </a:solidFill>
              </a:rPr>
              <a:t>N95</a:t>
            </a:r>
            <a:r>
              <a:rPr lang="zh-CN" altLang="en-US" sz="1800">
                <a:solidFill>
                  <a:schemeClr val="tx1">
                    <a:lumMod val="65000"/>
                    <a:lumOff val="35000"/>
                  </a:schemeClr>
                </a:solidFill>
              </a:rPr>
              <a:t>不带呼吸阀的不大于</a:t>
            </a:r>
            <a:r>
              <a:rPr lang="en-US" altLang="zh-CN" sz="1800">
                <a:solidFill>
                  <a:schemeClr val="tx1">
                    <a:lumMod val="65000"/>
                    <a:lumOff val="35000"/>
                  </a:schemeClr>
                </a:solidFill>
              </a:rPr>
              <a:t>5%</a:t>
            </a:r>
            <a:r>
              <a:rPr lang="zh-CN" altLang="en-US" sz="1800">
                <a:solidFill>
                  <a:schemeClr val="tx1">
                    <a:lumMod val="65000"/>
                    <a:lumOff val="35000"/>
                  </a:schemeClr>
                </a:solidFill>
              </a:rPr>
              <a:t>。但有报告指出，水汽可以影响喷熔布静电捕获效率。</a:t>
            </a:r>
          </a:p>
          <a:p>
            <a:pPr marL="228600" lvl="0" indent="-228600">
              <a:buFont typeface="Arial" panose="020B0604020202020204" pitchFamily="34" charset="0"/>
              <a:buChar char="●"/>
            </a:pPr>
            <a:r>
              <a:rPr lang="zh-CN" altLang="en-US">
                <a:solidFill>
                  <a:schemeClr val="tx1">
                    <a:lumMod val="65000"/>
                    <a:lumOff val="35000"/>
                  </a:schemeClr>
                </a:solidFill>
              </a:rPr>
              <a:t>自吸入再次自身种植，加重病情，导致不良转归</a:t>
            </a:r>
          </a:p>
          <a:p>
            <a:pPr marL="228600" lvl="0" indent="-228600">
              <a:buFont typeface="Arial" panose="020B0604020202020204" pitchFamily="34" charset="0"/>
              <a:buChar char="●"/>
            </a:pPr>
            <a:endParaRPr lang="zh-CN" altLang="en-US">
              <a:solidFill>
                <a:schemeClr val="tx1">
                  <a:lumMod val="65000"/>
                  <a:lumOff val="35000"/>
                </a:schemeClr>
              </a:solidFill>
            </a:endParaRPr>
          </a:p>
          <a:p>
            <a:pPr marL="228600" lvl="0" indent="-228600">
              <a:buFont typeface="Arial" panose="020B0604020202020204" pitchFamily="34" charset="0"/>
              <a:buChar char="●"/>
            </a:pPr>
            <a:r>
              <a:rPr lang="zh-CN" altLang="en-US">
                <a:solidFill>
                  <a:srgbClr val="FF0000"/>
                </a:solidFill>
              </a:rPr>
              <a:t>有没有装置，能够同时降低表格</a:t>
            </a:r>
            <a:r>
              <a:rPr lang="en-US" altLang="zh-CN">
                <a:solidFill>
                  <a:srgbClr val="FF0000"/>
                </a:solidFill>
              </a:rPr>
              <a:t>D</a:t>
            </a:r>
            <a:r>
              <a:rPr lang="zh-CN" altLang="en-US">
                <a:solidFill>
                  <a:srgbClr val="FF0000"/>
                </a:solidFill>
              </a:rPr>
              <a:t>（阳性平均每秒呼出病毒颗粒数）与阳性自吸入颗粒数？</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阳性人员呼出控制：反向水烟筒（病毒封印瓶）</a:t>
            </a:r>
            <a:endParaRPr lang="zh-CN" altLang="en-US"/>
          </a:p>
        </p:txBody>
      </p:sp>
      <p:sp>
        <p:nvSpPr>
          <p:cNvPr id="3" name="内容占位符 2"/>
          <p:cNvSpPr>
            <a:spLocks noGrp="1"/>
          </p:cNvSpPr>
          <p:nvPr>
            <p:ph idx="1"/>
          </p:nvPr>
        </p:nvSpPr>
        <p:spPr/>
        <p:txBody>
          <a:bodyPr>
            <a:normAutofit lnSpcReduction="20000"/>
          </a:bodyPr>
          <a:lstStyle/>
          <a:p>
            <a:r>
              <a:rPr lang="zh-CN" altLang="en-US"/>
              <a:t>理论功能及原理</a:t>
            </a:r>
          </a:p>
          <a:p>
            <a:pPr marL="685800" lvl="1" indent="-228600">
              <a:buFont typeface="Arial" panose="020B0604020202020204" pitchFamily="34" charset="0"/>
              <a:buChar char="●"/>
            </a:pPr>
            <a:r>
              <a:rPr lang="zh-CN" altLang="en-US" sz="1800">
                <a:solidFill>
                  <a:schemeClr val="tx1">
                    <a:lumMod val="65000"/>
                    <a:lumOff val="35000"/>
                  </a:schemeClr>
                </a:solidFill>
              </a:rPr>
              <a:t>水相（油相）滤过吸附消毒病原微生物，类似烟囱排废前环保处理，达标排废</a:t>
            </a:r>
          </a:p>
          <a:p>
            <a:pPr marL="228600" lvl="0" indent="-228600">
              <a:buFont typeface="Arial" panose="020B0604020202020204" pitchFamily="34" charset="0"/>
              <a:buChar char="●"/>
            </a:pPr>
            <a:r>
              <a:rPr lang="zh-CN" altLang="en-US">
                <a:solidFill>
                  <a:schemeClr val="tx1">
                    <a:lumMod val="65000"/>
                    <a:lumOff val="35000"/>
                  </a:schemeClr>
                </a:solidFill>
              </a:rPr>
              <a:t>缺陷</a:t>
            </a:r>
          </a:p>
          <a:p>
            <a:pPr marL="685800" lvl="1" indent="-228600">
              <a:buFont typeface="Arial" panose="020B0604020202020204" pitchFamily="34" charset="0"/>
              <a:buChar char="●"/>
            </a:pPr>
            <a:r>
              <a:rPr lang="zh-CN" altLang="en-US" sz="1800">
                <a:solidFill>
                  <a:schemeClr val="tx1">
                    <a:lumMod val="65000"/>
                    <a:lumOff val="35000"/>
                  </a:schemeClr>
                </a:solidFill>
              </a:rPr>
              <a:t>本人至今未能驱动学术界实证和工业量产，俺仅仅在医院朋友帮助下，做了两个替代性实验（如图），还没来得及写文稿</a:t>
            </a:r>
          </a:p>
          <a:p>
            <a:pPr marL="685800" lvl="1" indent="-228600">
              <a:buFont typeface="Arial" panose="020B0604020202020204" pitchFamily="34" charset="0"/>
              <a:buChar char="●"/>
            </a:pPr>
            <a:r>
              <a:rPr lang="zh-CN" altLang="en-US" sz="1800">
                <a:solidFill>
                  <a:schemeClr val="tx1">
                    <a:lumMod val="65000"/>
                    <a:lumOff val="35000"/>
                  </a:schemeClr>
                </a:solidFill>
              </a:rPr>
              <a:t>理论推演，</a:t>
            </a:r>
            <a:r>
              <a:rPr lang="zh-CN" altLang="en-US" sz="1800">
                <a:sym typeface="+mn-ea"/>
              </a:rPr>
              <a:t>需要解决的问题</a:t>
            </a:r>
          </a:p>
          <a:p>
            <a:pPr marL="1143000" lvl="2" indent="-228600">
              <a:buFont typeface="Arial" panose="020B0604020202020204" pitchFamily="34" charset="0"/>
              <a:buChar char="●"/>
            </a:pPr>
            <a:r>
              <a:rPr lang="zh-CN" altLang="en-US" sz="1800">
                <a:solidFill>
                  <a:schemeClr val="tx1">
                    <a:lumMod val="65000"/>
                    <a:lumOff val="35000"/>
                  </a:schemeClr>
                </a:solidFill>
              </a:rPr>
              <a:t>呼气阻力</a:t>
            </a:r>
          </a:p>
          <a:p>
            <a:pPr marL="1143000" lvl="2" indent="-228600">
              <a:buFont typeface="Arial" panose="020B0604020202020204" pitchFamily="34" charset="0"/>
              <a:buChar char="●"/>
            </a:pPr>
            <a:r>
              <a:rPr lang="zh-CN" altLang="en-US" sz="1800">
                <a:solidFill>
                  <a:schemeClr val="tx1">
                    <a:lumMod val="65000"/>
                    <a:lumOff val="35000"/>
                  </a:schemeClr>
                </a:solidFill>
              </a:rPr>
              <a:t>吸附消毒价效</a:t>
            </a:r>
          </a:p>
          <a:p>
            <a:pPr marL="1143000" lvl="2" indent="-228600">
              <a:buFont typeface="Arial" panose="020B0604020202020204" pitchFamily="34" charset="0"/>
              <a:buChar char="●"/>
            </a:pPr>
            <a:r>
              <a:rPr lang="zh-CN" altLang="en-US" sz="1800">
                <a:solidFill>
                  <a:schemeClr val="tx1">
                    <a:lumMod val="65000"/>
                    <a:lumOff val="35000"/>
                  </a:schemeClr>
                </a:solidFill>
              </a:rPr>
              <a:t>可穿戴轻量化</a:t>
            </a:r>
          </a:p>
          <a:p>
            <a:pPr marL="1143000" lvl="2" indent="-228600">
              <a:buFont typeface="Arial" panose="020B0604020202020204" pitchFamily="34" charset="0"/>
              <a:buChar char="●"/>
            </a:pPr>
            <a:r>
              <a:rPr lang="zh-CN" altLang="en-US" sz="1800">
                <a:solidFill>
                  <a:schemeClr val="tx1">
                    <a:lumMod val="65000"/>
                    <a:lumOff val="35000"/>
                  </a:schemeClr>
                </a:solidFill>
              </a:rPr>
              <a:t>单位时间内作用表面积（界面化学）</a:t>
            </a:r>
          </a:p>
          <a:p>
            <a:pPr marL="1143000" lvl="2" indent="-228600">
              <a:buFont typeface="Arial" panose="020B0604020202020204" pitchFamily="34" charset="0"/>
              <a:buChar char="●"/>
            </a:pPr>
            <a:r>
              <a:rPr lang="zh-CN" altLang="en-US" sz="1800">
                <a:solidFill>
                  <a:schemeClr val="tx1">
                    <a:lumMod val="65000"/>
                    <a:lumOff val="35000"/>
                  </a:schemeClr>
                </a:solidFill>
              </a:rPr>
              <a:t>油相液相双相吸附可行性</a:t>
            </a:r>
          </a:p>
          <a:p>
            <a:pPr marL="1143000" lvl="2" indent="-228600">
              <a:buFont typeface="Arial" panose="020B0604020202020204" pitchFamily="34" charset="0"/>
              <a:buChar char="●"/>
            </a:pPr>
            <a:r>
              <a:rPr lang="zh-CN" altLang="en-US" sz="1800">
                <a:solidFill>
                  <a:schemeClr val="tx1">
                    <a:lumMod val="65000"/>
                    <a:lumOff val="35000"/>
                  </a:schemeClr>
                </a:solidFill>
              </a:rPr>
              <a:t>材料环保再利用（比如高温烹饪做饭吃回去？）</a:t>
            </a:r>
          </a:p>
          <a:p>
            <a:pPr marL="1143000" lvl="2" indent="-228600">
              <a:buFont typeface="Arial" panose="020B0604020202020204" pitchFamily="34" charset="0"/>
              <a:buChar char="●"/>
            </a:pPr>
            <a:r>
              <a:rPr lang="zh-CN" altLang="en-US" sz="1800">
                <a:solidFill>
                  <a:schemeClr val="tx1">
                    <a:lumMod val="65000"/>
                    <a:lumOff val="35000"/>
                  </a:schemeClr>
                </a:solidFill>
              </a:rPr>
              <a:t>满载逃逸提示预警，等等</a:t>
            </a:r>
          </a:p>
        </p:txBody>
      </p:sp>
      <p:pic>
        <p:nvPicPr>
          <p:cNvPr id="5" name="图片 4"/>
          <p:cNvPicPr>
            <a:picLocks noChangeAspect="1"/>
          </p:cNvPicPr>
          <p:nvPr/>
        </p:nvPicPr>
        <p:blipFill>
          <a:blip r:embed="rId3"/>
          <a:stretch>
            <a:fillRect/>
          </a:stretch>
        </p:blipFill>
        <p:spPr>
          <a:xfrm>
            <a:off x="9446260" y="3129280"/>
            <a:ext cx="2131060" cy="3728720"/>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阳性人员呼出控制：反向水烟筒（病毒封印瓶）</a:t>
            </a:r>
            <a:endParaRPr lang="zh-CN" altLang="en-US"/>
          </a:p>
        </p:txBody>
      </p:sp>
      <p:sp>
        <p:nvSpPr>
          <p:cNvPr id="3" name="内容占位符 2"/>
          <p:cNvSpPr>
            <a:spLocks noGrp="1"/>
          </p:cNvSpPr>
          <p:nvPr>
            <p:ph idx="1"/>
          </p:nvPr>
        </p:nvSpPr>
        <p:spPr/>
        <p:txBody>
          <a:bodyPr>
            <a:normAutofit lnSpcReduction="10000"/>
          </a:bodyPr>
          <a:lstStyle/>
          <a:p>
            <a:r>
              <a:rPr lang="zh-CN" altLang="en-US" sz="1800">
                <a:solidFill>
                  <a:schemeClr val="tx1">
                    <a:lumMod val="65000"/>
                    <a:lumOff val="35000"/>
                  </a:schemeClr>
                </a:solidFill>
              </a:rPr>
              <a:t>水烟筒制作视频查找参考右图，注意要做成反向吹的，出口要改成远高于液面且宽口，避免漏液</a:t>
            </a:r>
          </a:p>
        </p:txBody>
      </p:sp>
      <p:pic>
        <p:nvPicPr>
          <p:cNvPr id="4" name="图片 3"/>
          <p:cNvPicPr>
            <a:picLocks noChangeAspect="1"/>
          </p:cNvPicPr>
          <p:nvPr/>
        </p:nvPicPr>
        <p:blipFill>
          <a:blip r:embed="rId3"/>
          <a:stretch>
            <a:fillRect/>
          </a:stretch>
        </p:blipFill>
        <p:spPr>
          <a:xfrm>
            <a:off x="118745" y="1959610"/>
            <a:ext cx="8562340" cy="4909185"/>
          </a:xfrm>
          <a:prstGeom prst="rect">
            <a:avLst/>
          </a:prstGeom>
        </p:spPr>
      </p:pic>
      <p:pic>
        <p:nvPicPr>
          <p:cNvPr id="5" name="图片 4"/>
          <p:cNvPicPr>
            <a:picLocks noChangeAspect="1"/>
          </p:cNvPicPr>
          <p:nvPr/>
        </p:nvPicPr>
        <p:blipFill>
          <a:blip r:embed="rId4"/>
          <a:stretch>
            <a:fillRect/>
          </a:stretch>
        </p:blipFill>
        <p:spPr>
          <a:xfrm>
            <a:off x="8687435" y="1968500"/>
            <a:ext cx="3252470" cy="4889500"/>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二氧化碳等参数监测作为间接指标指导换气</a:t>
            </a:r>
            <a:endParaRPr lang="zh-CN" altLang="en-US"/>
          </a:p>
        </p:txBody>
      </p:sp>
      <p:sp>
        <p:nvSpPr>
          <p:cNvPr id="3" name="内容占位符 2"/>
          <p:cNvSpPr>
            <a:spLocks noGrp="1"/>
          </p:cNvSpPr>
          <p:nvPr>
            <p:ph idx="1"/>
          </p:nvPr>
        </p:nvSpPr>
        <p:spPr>
          <a:xfrm>
            <a:off x="608400" y="1313870"/>
            <a:ext cx="10969200" cy="4759200"/>
          </a:xfrm>
        </p:spPr>
        <p:txBody>
          <a:bodyPr/>
          <a:lstStyle/>
          <a:p>
            <a:r>
              <a:rPr lang="zh-CN" altLang="en-US"/>
              <a:t>量化提示室内换气不足，然后空气质量责任人（选正副两个负责任的同学），启动开窗换气</a:t>
            </a:r>
          </a:p>
          <a:p>
            <a:endParaRPr lang="zh-CN" altLang="en-US"/>
          </a:p>
        </p:txBody>
      </p:sp>
      <p:pic>
        <p:nvPicPr>
          <p:cNvPr id="4" name="图片 3"/>
          <p:cNvPicPr>
            <a:picLocks noChangeAspect="1"/>
          </p:cNvPicPr>
          <p:nvPr/>
        </p:nvPicPr>
        <p:blipFill>
          <a:blip r:embed="rId3"/>
          <a:stretch>
            <a:fillRect/>
          </a:stretch>
        </p:blipFill>
        <p:spPr>
          <a:xfrm>
            <a:off x="263525" y="1865630"/>
            <a:ext cx="7770495" cy="4992370"/>
          </a:xfrm>
          <a:prstGeom prst="rect">
            <a:avLst/>
          </a:prstGeom>
        </p:spPr>
      </p:pic>
      <p:pic>
        <p:nvPicPr>
          <p:cNvPr id="5" name="图片 4"/>
          <p:cNvPicPr>
            <a:picLocks noChangeAspect="1"/>
          </p:cNvPicPr>
          <p:nvPr/>
        </p:nvPicPr>
        <p:blipFill>
          <a:blip r:embed="rId4"/>
          <a:stretch>
            <a:fillRect/>
          </a:stretch>
        </p:blipFill>
        <p:spPr>
          <a:xfrm>
            <a:off x="7962900" y="4772025"/>
            <a:ext cx="4229100" cy="2085975"/>
          </a:xfrm>
          <a:prstGeom prst="rect">
            <a:avLst/>
          </a:prstGeom>
        </p:spPr>
      </p:pic>
      <p:sp>
        <p:nvSpPr>
          <p:cNvPr id="7" name="线形标注 1(无边框) 6"/>
          <p:cNvSpPr/>
          <p:nvPr/>
        </p:nvSpPr>
        <p:spPr>
          <a:xfrm>
            <a:off x="8848725" y="2105025"/>
            <a:ext cx="3172460" cy="2260600"/>
          </a:xfrm>
          <a:prstGeom prst="callout1">
            <a:avLst>
              <a:gd name="adj1" fmla="val 98904"/>
              <a:gd name="adj2" fmla="val 18795"/>
              <a:gd name="adj3" fmla="val 137303"/>
              <a:gd name="adj4" fmla="val 19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俺老宗想搞的，就是病原微生物实时定量定性监测，俺知道怎么搞，俺没有资源，单位不信我啊，以为我有病要拉去医</a:t>
            </a:r>
            <a:r>
              <a:rPr lang="en-US" altLang="zh-CN" sz="2400" b="1"/>
              <a:t>T-T</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二氧化碳等参数监测作为间接指标指导换气</a:t>
            </a:r>
            <a:endParaRPr lang="zh-CN" altLang="en-US"/>
          </a:p>
        </p:txBody>
      </p:sp>
      <p:sp>
        <p:nvSpPr>
          <p:cNvPr id="3" name="内容占位符 2"/>
          <p:cNvSpPr>
            <a:spLocks noGrp="1"/>
          </p:cNvSpPr>
          <p:nvPr>
            <p:ph idx="1"/>
          </p:nvPr>
        </p:nvSpPr>
        <p:spPr/>
        <p:txBody>
          <a:bodyPr/>
          <a:lstStyle/>
          <a:p>
            <a:r>
              <a:rPr lang="zh-CN" altLang="en-US"/>
              <a:t>农业生产大棚都有的，教室不应该有吗？</a:t>
            </a:r>
          </a:p>
          <a:p>
            <a:r>
              <a:rPr lang="zh-CN" altLang="en-US"/>
              <a:t>设备还是要</a:t>
            </a:r>
            <a:r>
              <a:rPr lang="en-US" altLang="zh-CN"/>
              <a:t>200</a:t>
            </a:r>
            <a:r>
              <a:rPr lang="zh-CN" altLang="en-US"/>
              <a:t>多元的靠谱，买了两个不到</a:t>
            </a:r>
            <a:r>
              <a:rPr lang="en-US" altLang="zh-CN"/>
              <a:t>100</a:t>
            </a:r>
            <a:r>
              <a:rPr lang="zh-CN" altLang="en-US"/>
              <a:t>元的，读数相较不稳定。</a:t>
            </a:r>
          </a:p>
          <a:p>
            <a:endParaRPr lang="zh-CN" altLang="en-US"/>
          </a:p>
        </p:txBody>
      </p:sp>
      <p:pic>
        <p:nvPicPr>
          <p:cNvPr id="4" name="图片 3"/>
          <p:cNvPicPr>
            <a:picLocks noChangeAspect="1"/>
          </p:cNvPicPr>
          <p:nvPr>
            <p:custDataLst>
              <p:tags r:id="rId2"/>
            </p:custDataLst>
          </p:nvPr>
        </p:nvPicPr>
        <p:blipFill>
          <a:blip r:embed="rId4"/>
          <a:stretch>
            <a:fillRect/>
          </a:stretch>
        </p:blipFill>
        <p:spPr>
          <a:xfrm>
            <a:off x="9168765" y="1302385"/>
            <a:ext cx="2754630" cy="5555615"/>
          </a:xfrm>
          <a:prstGeom prst="rect">
            <a:avLst/>
          </a:prstGeom>
        </p:spPr>
      </p:pic>
      <p:pic>
        <p:nvPicPr>
          <p:cNvPr id="5" name="图片 4"/>
          <p:cNvPicPr>
            <a:picLocks noChangeAspect="1"/>
          </p:cNvPicPr>
          <p:nvPr/>
        </p:nvPicPr>
        <p:blipFill>
          <a:blip r:embed="rId5"/>
          <a:stretch>
            <a:fillRect/>
          </a:stretch>
        </p:blipFill>
        <p:spPr>
          <a:xfrm>
            <a:off x="784860" y="2418715"/>
            <a:ext cx="4035425" cy="4348480"/>
          </a:xfrm>
          <a:prstGeom prst="rect">
            <a:avLst/>
          </a:prstGeom>
        </p:spPr>
      </p:pic>
      <p:pic>
        <p:nvPicPr>
          <p:cNvPr id="6" name="图片 5"/>
          <p:cNvPicPr>
            <a:picLocks noChangeAspect="1"/>
          </p:cNvPicPr>
          <p:nvPr/>
        </p:nvPicPr>
        <p:blipFill>
          <a:blip r:embed="rId6"/>
          <a:stretch>
            <a:fillRect/>
          </a:stretch>
        </p:blipFill>
        <p:spPr>
          <a:xfrm>
            <a:off x="4820285" y="2418715"/>
            <a:ext cx="4348480" cy="434848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tx1">
                    <a:lumMod val="65000"/>
                    <a:lumOff val="35000"/>
                  </a:schemeClr>
                </a:solidFill>
                <a:sym typeface="+mn-ea"/>
              </a:rPr>
              <a:t>CRBOX</a:t>
            </a:r>
            <a:r>
              <a:rPr lang="zh-CN" altLang="en-US">
                <a:solidFill>
                  <a:schemeClr val="tx1">
                    <a:lumMod val="65000"/>
                    <a:lumOff val="35000"/>
                  </a:schemeClr>
                </a:solidFill>
                <a:sym typeface="+mn-ea"/>
              </a:rPr>
              <a:t>空气净化经济型装置</a:t>
            </a:r>
            <a:endParaRPr lang="zh-CN" altLang="en-US"/>
          </a:p>
        </p:txBody>
      </p:sp>
      <p:sp>
        <p:nvSpPr>
          <p:cNvPr id="3" name="内容占位符 2"/>
          <p:cNvSpPr>
            <a:spLocks noGrp="1"/>
          </p:cNvSpPr>
          <p:nvPr>
            <p:ph idx="1"/>
          </p:nvPr>
        </p:nvSpPr>
        <p:spPr/>
        <p:txBody>
          <a:bodyPr>
            <a:noAutofit/>
          </a:bodyPr>
          <a:lstStyle/>
          <a:p>
            <a:r>
              <a:rPr lang="zh-CN" altLang="en-US"/>
              <a:t>功能：自然换气不足以降低室内二氧化碳浓度时，作为降低环境病原微生物浓度的补充措施。</a:t>
            </a:r>
          </a:p>
          <a:p>
            <a:r>
              <a:rPr lang="zh-CN" altLang="en-US"/>
              <a:t>机制：静电吸附一定比例的颗粒物，也包括教室人员呼出的气溶胶颗粒物，里面附着有各自的呼吸道微生物。</a:t>
            </a:r>
          </a:p>
          <a:p>
            <a:r>
              <a:rPr lang="zh-CN" altLang="en-US"/>
              <a:t>优点：价格仅为空气净化器的</a:t>
            </a:r>
            <a:r>
              <a:rPr lang="en-US" altLang="zh-CN"/>
              <a:t>1/10</a:t>
            </a:r>
            <a:r>
              <a:rPr lang="zh-CN" altLang="en-US"/>
              <a:t>左右，可以自选材料和配置，达到对应目的。</a:t>
            </a:r>
          </a:p>
          <a:p>
            <a:r>
              <a:rPr lang="zh-CN" altLang="en-US"/>
              <a:t>弊端及解决：</a:t>
            </a:r>
          </a:p>
          <a:p>
            <a:pPr marL="685800" lvl="1" indent="-228600">
              <a:buFont typeface="Arial" panose="020B0604020202020204" pitchFamily="34" charset="0"/>
              <a:buChar char="●"/>
            </a:pPr>
            <a:r>
              <a:rPr lang="zh-CN" altLang="en-US" sz="1800">
                <a:solidFill>
                  <a:schemeClr val="tx1">
                    <a:lumMod val="65000"/>
                    <a:lumOff val="35000"/>
                  </a:schemeClr>
                </a:solidFill>
              </a:rPr>
              <a:t>噪音</a:t>
            </a:r>
          </a:p>
          <a:p>
            <a:pPr marL="1143000" lvl="2" indent="-228600">
              <a:buFont typeface="Arial" panose="020B0604020202020204" pitchFamily="34" charset="0"/>
              <a:buChar char="●"/>
            </a:pPr>
            <a:r>
              <a:rPr lang="zh-CN" altLang="en-US" sz="1800">
                <a:solidFill>
                  <a:schemeClr val="tx1">
                    <a:lumMod val="65000"/>
                    <a:lumOff val="35000"/>
                  </a:schemeClr>
                </a:solidFill>
              </a:rPr>
              <a:t>与风扇功率成比例，按教室容积，估算清除率（理论上多少分钟的风量可以达成一次教室空气循环），在功率和分贝值之间求平衡。</a:t>
            </a:r>
          </a:p>
          <a:p>
            <a:pPr marL="1143000" lvl="2" indent="-228600">
              <a:buFont typeface="Arial" panose="020B0604020202020204" pitchFamily="34" charset="0"/>
              <a:buChar char="●"/>
            </a:pPr>
            <a:r>
              <a:rPr lang="zh-CN" altLang="en-US" sz="1800">
                <a:solidFill>
                  <a:schemeClr val="tx1">
                    <a:lumMod val="65000"/>
                    <a:lumOff val="35000"/>
                  </a:schemeClr>
                </a:solidFill>
              </a:rPr>
              <a:t>小蜜蜂和教室麦克风压制噪音。</a:t>
            </a:r>
          </a:p>
          <a:p>
            <a:pPr marL="685800" lvl="1" indent="-228600">
              <a:buFont typeface="Arial" panose="020B0604020202020204" pitchFamily="34" charset="0"/>
              <a:buChar char="●"/>
            </a:pPr>
            <a:r>
              <a:rPr lang="zh-CN" altLang="en-US" sz="1800">
                <a:solidFill>
                  <a:schemeClr val="tx1">
                    <a:lumMod val="65000"/>
                    <a:lumOff val="35000"/>
                  </a:schemeClr>
                </a:solidFill>
              </a:rPr>
              <a:t>耗电无想到的解。</a:t>
            </a:r>
          </a:p>
          <a:p>
            <a:pPr marL="685800" lvl="1" indent="-228600">
              <a:buFont typeface="Arial" panose="020B0604020202020204" pitchFamily="34" charset="0"/>
              <a:buChar char="●"/>
            </a:pPr>
            <a:r>
              <a:rPr lang="zh-CN" altLang="en-US" sz="1800">
                <a:solidFill>
                  <a:schemeClr val="tx1">
                    <a:lumMod val="65000"/>
                    <a:lumOff val="35000"/>
                  </a:schemeClr>
                </a:solidFill>
              </a:rPr>
              <a:t>对流对周围同学制冷</a:t>
            </a:r>
          </a:p>
          <a:p>
            <a:pPr marL="1143000" lvl="2" indent="-228600">
              <a:buFont typeface="Arial" panose="020B0604020202020204" pitchFamily="34" charset="0"/>
              <a:buChar char="●"/>
            </a:pPr>
            <a:r>
              <a:rPr lang="zh-CN" altLang="en-US" sz="1800">
                <a:solidFill>
                  <a:schemeClr val="tx1">
                    <a:lumMod val="65000"/>
                    <a:lumOff val="35000"/>
                  </a:schemeClr>
                </a:solidFill>
              </a:rPr>
              <a:t>做一个纸烟囱？但理论上会增加风扇气阻，减小功率。</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tx1">
                    <a:lumMod val="65000"/>
                    <a:lumOff val="35000"/>
                  </a:schemeClr>
                </a:solidFill>
                <a:sym typeface="+mn-ea"/>
              </a:rPr>
              <a:t>CRBOX</a:t>
            </a:r>
            <a:r>
              <a:rPr lang="zh-CN" altLang="en-US">
                <a:solidFill>
                  <a:schemeClr val="tx1">
                    <a:lumMod val="65000"/>
                    <a:lumOff val="35000"/>
                  </a:schemeClr>
                </a:solidFill>
                <a:sym typeface="+mn-ea"/>
              </a:rPr>
              <a:t>空气净化经济型装置</a:t>
            </a:r>
            <a:endParaRPr lang="zh-CN" altLang="en-US"/>
          </a:p>
        </p:txBody>
      </p:sp>
      <p:sp>
        <p:nvSpPr>
          <p:cNvPr id="3" name="内容占位符 2"/>
          <p:cNvSpPr>
            <a:spLocks noGrp="1"/>
          </p:cNvSpPr>
          <p:nvPr>
            <p:ph idx="1"/>
          </p:nvPr>
        </p:nvSpPr>
        <p:spPr/>
        <p:txBody>
          <a:bodyPr>
            <a:normAutofit/>
          </a:bodyPr>
          <a:lstStyle/>
          <a:p>
            <a:r>
              <a:rPr lang="zh-CN"/>
              <a:t>摆放位置：</a:t>
            </a:r>
          </a:p>
          <a:p>
            <a:pPr marL="685800" lvl="1" indent="-228600">
              <a:buFont typeface="Arial" panose="020B0604020202020204" pitchFamily="34" charset="0"/>
              <a:buChar char="●"/>
            </a:pPr>
            <a:r>
              <a:rPr lang="zh-CN" sz="1800">
                <a:solidFill>
                  <a:schemeClr val="tx1">
                    <a:lumMod val="65000"/>
                    <a:lumOff val="35000"/>
                  </a:schemeClr>
                </a:solidFill>
              </a:rPr>
              <a:t>靠近身体不舒服，外出刚结束校内隔离，可能阳性同学摆放，可以更多比例处理其呼出气体。</a:t>
            </a:r>
          </a:p>
          <a:p>
            <a:pPr marL="685800" lvl="1" indent="-228600">
              <a:buFont typeface="Arial" panose="020B0604020202020204" pitchFamily="34" charset="0"/>
              <a:buChar char="●"/>
            </a:pPr>
            <a:r>
              <a:rPr lang="zh-CN" sz="1800">
                <a:solidFill>
                  <a:schemeClr val="tx1">
                    <a:lumMod val="65000"/>
                    <a:lumOff val="35000"/>
                  </a:schemeClr>
                </a:solidFill>
              </a:rPr>
              <a:t>可以尝试用烟雾示踪来调试其位置。</a:t>
            </a:r>
          </a:p>
          <a:p>
            <a:pPr marL="685800" lvl="1" indent="-228600">
              <a:buFont typeface="Arial" panose="020B0604020202020204" pitchFamily="34" charset="0"/>
              <a:buChar char="●"/>
            </a:pPr>
            <a:r>
              <a:rPr lang="zh-CN" sz="1800">
                <a:solidFill>
                  <a:schemeClr val="tx1">
                    <a:lumMod val="65000"/>
                    <a:lumOff val="35000"/>
                  </a:schemeClr>
                </a:solidFill>
              </a:rPr>
              <a:t>这类同学建议落座在教室下风区，开始咳嗽时，或者离开课堂，或者取掉口罩，吸气不再过滤保护自己，重点保护别人，使用自制的反向水烟筒呼气。如果动手能力强，可以把反向水烟筒和防毒面具出气口做成可拼接的，就可以同时保护自己和别人了。</a:t>
            </a:r>
          </a:p>
          <a:p>
            <a:pPr marL="685800" lvl="1" indent="-228600">
              <a:buFont typeface="Arial" panose="020B0604020202020204" pitchFamily="34" charset="0"/>
              <a:buChar char="●"/>
            </a:pPr>
            <a:r>
              <a:rPr lang="zh-CN" sz="1800">
                <a:solidFill>
                  <a:schemeClr val="tx1">
                    <a:lumMod val="65000"/>
                    <a:lumOff val="35000"/>
                  </a:schemeClr>
                </a:solidFill>
              </a:rPr>
              <a:t>教室风向，可以用轻盈飘带，学生自制风向标观察，用于划定下风区位置，给较高风险学生。</a:t>
            </a:r>
          </a:p>
          <a:p>
            <a:pPr marL="685800" lvl="1" indent="-228600">
              <a:buFont typeface="Arial" panose="020B0604020202020204" pitchFamily="34" charset="0"/>
              <a:buChar char="●"/>
            </a:pPr>
            <a:r>
              <a:rPr lang="zh-CN" sz="1800">
                <a:solidFill>
                  <a:schemeClr val="tx1">
                    <a:lumMod val="65000"/>
                    <a:lumOff val="35000"/>
                  </a:schemeClr>
                </a:solidFill>
              </a:rPr>
              <a:t>可能需要插线板延长电源，使</a:t>
            </a:r>
            <a:r>
              <a:rPr lang="en-US" altLang="zh-CN" sz="1800">
                <a:solidFill>
                  <a:schemeClr val="tx1">
                    <a:lumMod val="65000"/>
                    <a:lumOff val="35000"/>
                  </a:schemeClr>
                </a:solidFill>
              </a:rPr>
              <a:t>CRBOX</a:t>
            </a:r>
            <a:r>
              <a:rPr lang="zh-CN" altLang="en-US" sz="1800">
                <a:solidFill>
                  <a:schemeClr val="tx1">
                    <a:lumMod val="65000"/>
                    <a:lumOff val="35000"/>
                  </a:schemeClr>
                </a:solidFill>
              </a:rPr>
              <a:t>适应位置变化需求。</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70" y="608400"/>
            <a:ext cx="10969200" cy="705600"/>
          </a:xfrm>
        </p:spPr>
        <p:txBody>
          <a:bodyPr/>
          <a:lstStyle/>
          <a:p>
            <a:r>
              <a:rPr lang="en-US" altLang="zh-CN">
                <a:solidFill>
                  <a:schemeClr val="tx1">
                    <a:lumMod val="65000"/>
                    <a:lumOff val="35000"/>
                  </a:schemeClr>
                </a:solidFill>
                <a:sym typeface="+mn-ea"/>
              </a:rPr>
              <a:t>CRBOX</a:t>
            </a:r>
            <a:r>
              <a:rPr lang="zh-CN" altLang="en-US">
                <a:solidFill>
                  <a:schemeClr val="tx1">
                    <a:lumMod val="65000"/>
                    <a:lumOff val="35000"/>
                  </a:schemeClr>
                </a:solidFill>
                <a:sym typeface="+mn-ea"/>
              </a:rPr>
              <a:t>空气净化经济型装置</a:t>
            </a:r>
            <a:endParaRPr lang="zh-CN" altLang="en-US"/>
          </a:p>
        </p:txBody>
      </p:sp>
      <p:sp>
        <p:nvSpPr>
          <p:cNvPr id="3" name="内容占位符 2"/>
          <p:cNvSpPr>
            <a:spLocks noGrp="1"/>
          </p:cNvSpPr>
          <p:nvPr>
            <p:ph idx="1"/>
          </p:nvPr>
        </p:nvSpPr>
        <p:spPr/>
        <p:txBody>
          <a:bodyPr>
            <a:normAutofit/>
          </a:bodyPr>
          <a:lstStyle/>
          <a:p>
            <a:r>
              <a:rPr lang="zh-CN"/>
              <a:t>制作教程，如右图，另外</a:t>
            </a:r>
            <a:r>
              <a:rPr lang="en-US" altLang="zh-CN"/>
              <a:t>B</a:t>
            </a:r>
            <a:r>
              <a:rPr lang="zh-CN" altLang="en-US"/>
              <a:t>站以</a:t>
            </a:r>
            <a:r>
              <a:rPr lang="en-US" altLang="zh-CN"/>
              <a:t>CRBOX</a:t>
            </a:r>
            <a:r>
              <a:rPr lang="zh-CN" altLang="en-US"/>
              <a:t>为关键词，</a:t>
            </a:r>
          </a:p>
          <a:p>
            <a:pPr marL="0" indent="0">
              <a:buNone/>
            </a:pPr>
            <a:r>
              <a:rPr lang="zh-CN" altLang="en-US"/>
              <a:t>有很多视频</a:t>
            </a:r>
            <a:r>
              <a:rPr lang="zh-CN"/>
              <a:t>。</a:t>
            </a:r>
          </a:p>
          <a:p>
            <a:pPr marL="228600" lvl="0" indent="-228600">
              <a:buFont typeface="Arial" panose="020B0604020202020204" pitchFamily="34" charset="0"/>
              <a:buChar char="●"/>
            </a:pPr>
            <a:r>
              <a:rPr lang="zh-CN">
                <a:solidFill>
                  <a:schemeClr val="tx1">
                    <a:lumMod val="65000"/>
                    <a:lumOff val="35000"/>
                  </a:schemeClr>
                </a:solidFill>
              </a:rPr>
              <a:t>我自己家的配置（工作噪音约</a:t>
            </a:r>
            <a:r>
              <a:rPr lang="en-US" altLang="zh-CN">
                <a:solidFill>
                  <a:schemeClr val="tx1">
                    <a:lumMod val="65000"/>
                    <a:lumOff val="35000"/>
                  </a:schemeClr>
                </a:solidFill>
              </a:rPr>
              <a:t>65</a:t>
            </a:r>
            <a:r>
              <a:rPr lang="zh-CN" altLang="en-US">
                <a:solidFill>
                  <a:schemeClr val="tx1">
                    <a:lumMod val="65000"/>
                    <a:lumOff val="35000"/>
                  </a:schemeClr>
                </a:solidFill>
              </a:rPr>
              <a:t>分贝）</a:t>
            </a:r>
            <a:r>
              <a:rPr lang="zh-CN">
                <a:solidFill>
                  <a:schemeClr val="tx1">
                    <a:lumMod val="65000"/>
                    <a:lumOff val="35000"/>
                  </a:schemeClr>
                </a:solidFill>
              </a:rPr>
              <a:t>。</a:t>
            </a:r>
          </a:p>
          <a:p>
            <a:pPr marL="228600" lvl="0" indent="-228600">
              <a:buFont typeface="Arial" panose="020B0604020202020204" pitchFamily="34" charset="0"/>
              <a:buChar char="●"/>
            </a:pPr>
            <a:endParaRPr lang="zh-CN">
              <a:solidFill>
                <a:schemeClr val="tx1">
                  <a:lumMod val="65000"/>
                  <a:lumOff val="35000"/>
                </a:schemeClr>
              </a:solidFill>
            </a:endParaRPr>
          </a:p>
          <a:p>
            <a:pPr marL="0" indent="0">
              <a:buNone/>
            </a:pPr>
            <a:endParaRPr lang="zh-CN"/>
          </a:p>
          <a:p>
            <a:pPr marL="0" indent="0">
              <a:buNone/>
            </a:pPr>
            <a:endParaRPr lang="zh-CN" sz="180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6937375" y="0"/>
            <a:ext cx="5254625" cy="6804025"/>
          </a:xfrm>
          <a:prstGeom prst="rect">
            <a:avLst/>
          </a:prstGeom>
        </p:spPr>
      </p:pic>
      <p:pic>
        <p:nvPicPr>
          <p:cNvPr id="5" name="图片 4"/>
          <p:cNvPicPr>
            <a:picLocks noChangeAspect="1"/>
          </p:cNvPicPr>
          <p:nvPr/>
        </p:nvPicPr>
        <p:blipFill>
          <a:blip r:embed="rId4"/>
          <a:stretch>
            <a:fillRect/>
          </a:stretch>
        </p:blipFill>
        <p:spPr>
          <a:xfrm>
            <a:off x="0" y="4098290"/>
            <a:ext cx="3282950" cy="2353310"/>
          </a:xfrm>
          <a:prstGeom prst="rect">
            <a:avLst/>
          </a:prstGeom>
        </p:spPr>
      </p:pic>
      <p:pic>
        <p:nvPicPr>
          <p:cNvPr id="6" name="图片 5"/>
          <p:cNvPicPr>
            <a:picLocks noChangeAspect="1"/>
          </p:cNvPicPr>
          <p:nvPr/>
        </p:nvPicPr>
        <p:blipFill>
          <a:blip r:embed="rId5"/>
          <a:stretch>
            <a:fillRect/>
          </a:stretch>
        </p:blipFill>
        <p:spPr>
          <a:xfrm>
            <a:off x="3199765" y="4217670"/>
            <a:ext cx="3807460" cy="223393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chemeClr val="tx1">
                    <a:lumMod val="65000"/>
                    <a:lumOff val="35000"/>
                  </a:schemeClr>
                </a:solidFill>
                <a:sym typeface="+mn-ea"/>
              </a:rPr>
              <a:t>紫外臭氧消毒机与旧有消毒液的经济与功效再权衡</a:t>
            </a:r>
            <a:endParaRPr lang="zh-CN" altLang="en-US"/>
          </a:p>
        </p:txBody>
      </p:sp>
      <p:sp>
        <p:nvSpPr>
          <p:cNvPr id="3" name="内容占位符 2"/>
          <p:cNvSpPr>
            <a:spLocks noGrp="1"/>
          </p:cNvSpPr>
          <p:nvPr>
            <p:ph idx="1"/>
          </p:nvPr>
        </p:nvSpPr>
        <p:spPr/>
        <p:txBody>
          <a:bodyPr/>
          <a:lstStyle/>
          <a:p>
            <a:r>
              <a:rPr lang="zh-CN" altLang="en-US"/>
              <a:t>长期消毒需求，紫外臭氧是否会比消毒液更经济？（</a:t>
            </a:r>
            <a:r>
              <a:rPr lang="en-US" altLang="zh-CN"/>
              <a:t>ps.</a:t>
            </a:r>
            <a:r>
              <a:rPr lang="zh-CN" altLang="en-US"/>
              <a:t>一直没懂，</a:t>
            </a:r>
            <a:r>
              <a:rPr lang="en-US" altLang="zh-CN"/>
              <a:t>RNA</a:t>
            </a:r>
            <a:r>
              <a:rPr lang="zh-CN" altLang="en-US"/>
              <a:t>病毒没有胸腺嘧啶二聚体，其消毒原理是基于蛋白变性吗？虽然我也家用紫外臭氧消毒物资，毕竟溶液又湿又贵）</a:t>
            </a:r>
          </a:p>
          <a:p>
            <a:r>
              <a:rPr lang="zh-CN" altLang="en-US"/>
              <a:t>一些补充：</a:t>
            </a:r>
          </a:p>
          <a:p>
            <a:pPr marL="685800" lvl="1" indent="-228600">
              <a:buFont typeface="Arial" panose="020B0604020202020204" pitchFamily="34" charset="0"/>
              <a:buChar char="●"/>
            </a:pPr>
            <a:r>
              <a:rPr lang="en-US" altLang="zh-CN" sz="1800">
                <a:solidFill>
                  <a:schemeClr val="tx1">
                    <a:lumMod val="65000"/>
                    <a:lumOff val="35000"/>
                  </a:schemeClr>
                </a:solidFill>
              </a:rPr>
              <a:t>222</a:t>
            </a:r>
            <a:r>
              <a:rPr lang="zh-CN" altLang="en-US" sz="1800">
                <a:solidFill>
                  <a:schemeClr val="tx1">
                    <a:lumMod val="65000"/>
                    <a:lumOff val="35000"/>
                  </a:schemeClr>
                </a:solidFill>
              </a:rPr>
              <a:t>纳米人机共存紫外机，原理论文受质疑，且在光吸收图上无特殊之处，不推荐购买</a:t>
            </a:r>
          </a:p>
          <a:p>
            <a:pPr marL="685800" lvl="1" indent="-228600">
              <a:buFont typeface="Arial" panose="020B0604020202020204" pitchFamily="34" charset="0"/>
              <a:buChar char="●"/>
            </a:pPr>
            <a:r>
              <a:rPr lang="zh-CN" altLang="en-US" sz="1800">
                <a:solidFill>
                  <a:schemeClr val="tx1">
                    <a:lumMod val="65000"/>
                    <a:lumOff val="35000"/>
                  </a:schemeClr>
                </a:solidFill>
              </a:rPr>
              <a:t>紫外臭氧机的功率换算、潜在利弊，进一步咨询专业人士</a:t>
            </a:r>
          </a:p>
        </p:txBody>
      </p:sp>
      <p:pic>
        <p:nvPicPr>
          <p:cNvPr id="4" name="图片 3"/>
          <p:cNvPicPr>
            <a:picLocks noChangeAspect="1"/>
          </p:cNvPicPr>
          <p:nvPr/>
        </p:nvPicPr>
        <p:blipFill>
          <a:blip r:embed="rId3"/>
          <a:stretch>
            <a:fillRect/>
          </a:stretch>
        </p:blipFill>
        <p:spPr>
          <a:xfrm>
            <a:off x="5568950" y="3765550"/>
            <a:ext cx="6623050" cy="2994025"/>
          </a:xfrm>
          <a:prstGeom prst="rect">
            <a:avLst/>
          </a:prstGeom>
        </p:spPr>
      </p:pic>
      <p:pic>
        <p:nvPicPr>
          <p:cNvPr id="5" name="图片 4"/>
          <p:cNvPicPr>
            <a:picLocks noChangeAspect="1"/>
          </p:cNvPicPr>
          <p:nvPr/>
        </p:nvPicPr>
        <p:blipFill>
          <a:blip r:embed="rId4"/>
          <a:stretch>
            <a:fillRect/>
          </a:stretch>
        </p:blipFill>
        <p:spPr>
          <a:xfrm>
            <a:off x="3448685" y="3603625"/>
            <a:ext cx="1979295" cy="3155950"/>
          </a:xfrm>
          <a:prstGeom prst="rect">
            <a:avLst/>
          </a:prstGeom>
        </p:spPr>
      </p:pic>
      <p:pic>
        <p:nvPicPr>
          <p:cNvPr id="6" name="图片 5"/>
          <p:cNvPicPr>
            <a:picLocks noChangeAspect="1"/>
          </p:cNvPicPr>
          <p:nvPr/>
        </p:nvPicPr>
        <p:blipFill>
          <a:blip r:embed="rId5"/>
          <a:stretch>
            <a:fillRect/>
          </a:stretch>
        </p:blipFill>
        <p:spPr>
          <a:xfrm>
            <a:off x="142875" y="3605530"/>
            <a:ext cx="3165475" cy="315404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危</a:t>
            </a:r>
          </a:p>
        </p:txBody>
      </p:sp>
      <p:sp>
        <p:nvSpPr>
          <p:cNvPr id="3" name="内容占位符 2"/>
          <p:cNvSpPr>
            <a:spLocks noGrp="1"/>
          </p:cNvSpPr>
          <p:nvPr>
            <p:ph idx="1"/>
          </p:nvPr>
        </p:nvSpPr>
        <p:spPr/>
        <p:txBody>
          <a:bodyPr>
            <a:normAutofit/>
          </a:bodyPr>
          <a:lstStyle/>
          <a:p>
            <a:r>
              <a:rPr lang="zh-CN" altLang="en-US"/>
              <a:t>大面积阳性的不利影响</a:t>
            </a:r>
          </a:p>
          <a:p>
            <a:pPr marL="685800" lvl="1" indent="-228600">
              <a:buFont typeface="Arial" panose="020B0604020202020204" pitchFamily="34" charset="0"/>
              <a:buChar char="●"/>
            </a:pPr>
            <a:r>
              <a:rPr lang="zh-CN" altLang="en-US" sz="1800">
                <a:solidFill>
                  <a:schemeClr val="tx1">
                    <a:lumMod val="65000"/>
                    <a:lumOff val="35000"/>
                  </a:schemeClr>
                </a:solidFill>
              </a:rPr>
              <a:t>短期：</a:t>
            </a:r>
          </a:p>
          <a:p>
            <a:pPr marL="1143000" lvl="2" indent="-228600">
              <a:buFont typeface="Arial" panose="020B0604020202020204" pitchFamily="34" charset="0"/>
              <a:buChar char="●"/>
            </a:pPr>
            <a:r>
              <a:rPr lang="zh-CN" altLang="en-US" sz="1800">
                <a:sym typeface="+mn-ea"/>
              </a:rPr>
              <a:t>对教学等学校业务的影响</a:t>
            </a:r>
            <a:endParaRPr lang="zh-CN" altLang="en-US" sz="1800">
              <a:solidFill>
                <a:schemeClr val="tx1">
                  <a:lumMod val="65000"/>
                  <a:lumOff val="35000"/>
                </a:schemeClr>
              </a:solidFill>
            </a:endParaRPr>
          </a:p>
          <a:p>
            <a:pPr marL="685800" lvl="1" indent="-228600">
              <a:buFont typeface="Arial" panose="020B0604020202020204" pitchFamily="34" charset="0"/>
              <a:buChar char="●"/>
            </a:pPr>
            <a:r>
              <a:rPr lang="zh-CN" altLang="en-US" sz="1800">
                <a:solidFill>
                  <a:schemeClr val="tx1">
                    <a:lumMod val="65000"/>
                    <a:lumOff val="35000"/>
                  </a:schemeClr>
                </a:solidFill>
              </a:rPr>
              <a:t>长期：</a:t>
            </a:r>
          </a:p>
          <a:p>
            <a:pPr marL="1143000" lvl="2" indent="-228600">
              <a:buFont typeface="Arial" panose="020B0604020202020204" pitchFamily="34" charset="0"/>
              <a:buChar char="●"/>
            </a:pPr>
            <a:r>
              <a:rPr lang="zh-CN" altLang="en-US" sz="1800">
                <a:solidFill>
                  <a:schemeClr val="tx1">
                    <a:lumMod val="65000"/>
                    <a:lumOff val="35000"/>
                  </a:schemeClr>
                </a:solidFill>
              </a:rPr>
              <a:t>染疫师生</a:t>
            </a:r>
          </a:p>
          <a:p>
            <a:pPr marL="1600200" lvl="3" indent="-228600">
              <a:buFont typeface="Arial" panose="020B0604020202020204" pitchFamily="34" charset="0"/>
              <a:buChar char="●"/>
            </a:pPr>
            <a:r>
              <a:rPr lang="zh-CN" altLang="en-US" sz="1800">
                <a:sym typeface="+mn-ea"/>
              </a:rPr>
              <a:t>身体机能</a:t>
            </a:r>
            <a:endParaRPr lang="zh-CN" altLang="en-US" sz="1800">
              <a:solidFill>
                <a:schemeClr val="tx1">
                  <a:lumMod val="65000"/>
                  <a:lumOff val="35000"/>
                </a:schemeClr>
              </a:solidFill>
              <a:sym typeface="+mn-ea"/>
            </a:endParaRPr>
          </a:p>
          <a:p>
            <a:pPr marL="1600200" lvl="3" indent="-228600">
              <a:buFont typeface="Arial" panose="020B0604020202020204" pitchFamily="34" charset="0"/>
              <a:buChar char="●"/>
            </a:pPr>
            <a:r>
              <a:rPr lang="zh-CN" altLang="en-US" sz="1800">
                <a:sym typeface="+mn-ea"/>
              </a:rPr>
              <a:t>认知障碍</a:t>
            </a:r>
          </a:p>
          <a:p>
            <a:pPr marL="1600200" lvl="3" indent="-228600">
              <a:buFont typeface="Arial" panose="020B0604020202020204" pitchFamily="34" charset="0"/>
              <a:buChar char="●"/>
            </a:pPr>
            <a:r>
              <a:rPr lang="zh-CN" altLang="en-US" sz="1800">
                <a:sym typeface="+mn-ea"/>
              </a:rPr>
              <a:t>预期寿命</a:t>
            </a:r>
          </a:p>
          <a:p>
            <a:pPr marL="1143000" lvl="2" indent="-228600">
              <a:buFont typeface="Arial" panose="020B0604020202020204" pitchFamily="34" charset="0"/>
              <a:buChar char="●"/>
            </a:pPr>
            <a:r>
              <a:rPr lang="zh-CN" altLang="en-US" sz="1800">
                <a:solidFill>
                  <a:schemeClr val="tx1">
                    <a:lumMod val="65000"/>
                    <a:lumOff val="35000"/>
                  </a:schemeClr>
                </a:solidFill>
              </a:rPr>
              <a:t>国家</a:t>
            </a:r>
          </a:p>
          <a:p>
            <a:pPr marL="1600200" lvl="3" indent="-228600">
              <a:buFont typeface="Arial" panose="020B0604020202020204" pitchFamily="34" charset="0"/>
              <a:buChar char="●"/>
            </a:pPr>
            <a:r>
              <a:rPr lang="zh-CN" altLang="en-US" sz="1800">
                <a:solidFill>
                  <a:schemeClr val="tx1">
                    <a:lumMod val="65000"/>
                    <a:lumOff val="35000"/>
                  </a:schemeClr>
                </a:solidFill>
              </a:rPr>
              <a:t>可参与劳动人口比例</a:t>
            </a:r>
          </a:p>
          <a:p>
            <a:pPr marL="1600200" lvl="3" indent="-228600">
              <a:buFont typeface="Arial" panose="020B0604020202020204" pitchFamily="34" charset="0"/>
              <a:buChar char="●"/>
            </a:pPr>
            <a:r>
              <a:rPr lang="zh-CN" altLang="en-US" sz="1800">
                <a:solidFill>
                  <a:schemeClr val="tx1">
                    <a:lumMod val="65000"/>
                    <a:lumOff val="35000"/>
                  </a:schemeClr>
                </a:solidFill>
              </a:rPr>
              <a:t>残障率</a:t>
            </a:r>
          </a:p>
          <a:p>
            <a:pPr marL="1143000" lvl="2" indent="-228600">
              <a:buFont typeface="Arial" panose="020B0604020202020204" pitchFamily="34" charset="0"/>
              <a:buChar char="●"/>
            </a:pPr>
            <a:endParaRPr lang="zh-CN" altLang="en-US" sz="1800">
              <a:solidFill>
                <a:schemeClr val="tx1">
                  <a:lumMod val="65000"/>
                  <a:lumOff val="35000"/>
                </a:schemeClr>
              </a:solidFill>
            </a:endParaRPr>
          </a:p>
          <a:p>
            <a:pPr marL="1600200" lvl="3" indent="-228600">
              <a:buFont typeface="Arial" panose="020B0604020202020204" pitchFamily="34" charset="0"/>
              <a:buChar char="●"/>
            </a:pPr>
            <a:endParaRPr lang="zh-CN" altLang="en-US" sz="1800">
              <a:solidFill>
                <a:schemeClr val="tx1">
                  <a:lumMod val="65000"/>
                  <a:lumOff val="35000"/>
                </a:schemeClr>
              </a:solidFill>
            </a:endParaRPr>
          </a:p>
          <a:p>
            <a:pPr marL="1600200" lvl="3" indent="-228600">
              <a:buFont typeface="Arial" panose="020B0604020202020204" pitchFamily="34" charset="0"/>
              <a:buChar char="●"/>
            </a:pPr>
            <a:endParaRPr lang="zh-CN" altLang="en-US" sz="1800">
              <a:solidFill>
                <a:schemeClr val="tx1">
                  <a:lumMod val="65000"/>
                  <a:lumOff val="35000"/>
                </a:schemeClr>
              </a:solidFill>
            </a:endParaRPr>
          </a:p>
          <a:p>
            <a:pPr marL="1600200" lvl="3" indent="-228600">
              <a:buFont typeface="Arial" panose="020B0604020202020204" pitchFamily="34" charset="0"/>
              <a:buChar char="●"/>
            </a:pPr>
            <a:endParaRPr lang="zh-CN" altLang="en-US" sz="1800">
              <a:solidFill>
                <a:schemeClr val="tx1">
                  <a:lumMod val="65000"/>
                  <a:lumOff val="35000"/>
                </a:schemeClr>
              </a:solidFill>
            </a:endParaRPr>
          </a:p>
          <a:p>
            <a:pPr marL="1600200" lvl="3" indent="-228600">
              <a:buFont typeface="Arial" panose="020B0604020202020204" pitchFamily="34" charset="0"/>
              <a:buChar char="●"/>
            </a:pPr>
            <a:endParaRPr lang="zh-CN" altLang="en-US" sz="1800">
              <a:solidFill>
                <a:schemeClr val="tx1">
                  <a:lumMod val="65000"/>
                  <a:lumOff val="35000"/>
                </a:schemeClr>
              </a:solidFill>
            </a:endParaRPr>
          </a:p>
          <a:p>
            <a:pPr marL="685800" lvl="1" indent="-228600">
              <a:buFont typeface="Arial" panose="020B0604020202020204" pitchFamily="34" charset="0"/>
              <a:buChar char="●"/>
            </a:pPr>
            <a:endParaRPr lang="zh-CN" altLang="en-US" sz="1800">
              <a:solidFill>
                <a:schemeClr val="tx1">
                  <a:lumMod val="65000"/>
                  <a:lumOff val="35000"/>
                </a:schemeClr>
              </a:solidFill>
            </a:endParaRPr>
          </a:p>
        </p:txBody>
      </p:sp>
      <p:sp>
        <p:nvSpPr>
          <p:cNvPr id="4" name="矩形 3"/>
          <p:cNvSpPr/>
          <p:nvPr/>
        </p:nvSpPr>
        <p:spPr>
          <a:xfrm>
            <a:off x="6123940" y="1946275"/>
            <a:ext cx="5100320" cy="3415030"/>
          </a:xfrm>
          <a:prstGeom prst="rect">
            <a:avLst/>
          </a:prstGeom>
          <a:noFill/>
          <a:ln>
            <a:noFill/>
          </a:ln>
        </p:spPr>
        <p:txBody>
          <a:bodyPr wrap="squar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但有力气</a:t>
            </a:r>
          </a:p>
          <a:p>
            <a:pPr algn="ctr"/>
            <a:r>
              <a:rPr lang="zh-CN" altLang="en-US" sz="7200" b="1">
                <a:solidFill>
                  <a:schemeClr val="tx1"/>
                </a:solidFill>
                <a:effectLst>
                  <a:outerShdw blurRad="38100" dist="19050" dir="2700000" algn="tl" rotWithShape="0">
                    <a:schemeClr val="dk1">
                      <a:alpha val="40000"/>
                    </a:schemeClr>
                  </a:outerShdw>
                </a:effectLst>
              </a:rPr>
              <a:t>资源允许</a:t>
            </a:r>
          </a:p>
          <a:p>
            <a:pPr algn="ctr"/>
            <a:r>
              <a:rPr lang="zh-CN" altLang="en-US" sz="7200" b="1">
                <a:solidFill>
                  <a:schemeClr val="tx1"/>
                </a:solidFill>
                <a:effectLst>
                  <a:outerShdw blurRad="38100" dist="19050" dir="2700000" algn="tl" rotWithShape="0">
                    <a:schemeClr val="dk1">
                      <a:alpha val="40000"/>
                    </a:schemeClr>
                  </a:outerShdw>
                </a:effectLst>
              </a:rPr>
              <a:t>应该干预</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全体核酸的优化措施</a:t>
            </a:r>
            <a:endParaRPr lang="zh-CN" altLang="en-US"/>
          </a:p>
        </p:txBody>
      </p:sp>
      <p:sp>
        <p:nvSpPr>
          <p:cNvPr id="3" name="内容占位符 2"/>
          <p:cNvSpPr>
            <a:spLocks noGrp="1"/>
          </p:cNvSpPr>
          <p:nvPr>
            <p:ph idx="1"/>
          </p:nvPr>
        </p:nvSpPr>
        <p:spPr/>
        <p:txBody>
          <a:bodyPr/>
          <a:lstStyle/>
          <a:p>
            <a:pPr marL="457200" lvl="1" indent="0">
              <a:buFont typeface="Arial" panose="020B0604020202020204" pitchFamily="34" charset="0"/>
              <a:buNone/>
            </a:pPr>
            <a:r>
              <a:rPr lang="zh-CN" altLang="en-US" sz="2400">
                <a:solidFill>
                  <a:srgbClr val="FF0000"/>
                </a:solidFill>
                <a:latin typeface="华文行楷" panose="02010800040101010101" charset="-122"/>
                <a:ea typeface="华文行楷" panose="02010800040101010101" charset="-122"/>
                <a:sym typeface="+mn-ea"/>
              </a:rPr>
              <a:t>抗原不适合早筛发现！但核酸的时延，配合病毒快速复制扩增</a:t>
            </a:r>
            <a:r>
              <a:rPr lang="en-US" altLang="zh-CN" sz="2400">
                <a:solidFill>
                  <a:srgbClr val="FF0000"/>
                </a:solidFill>
                <a:latin typeface="+mj-lt"/>
                <a:ea typeface="华文行楷" panose="02010800040101010101" charset="-122"/>
                <a:cs typeface="+mj-lt"/>
                <a:sym typeface="+mn-ea"/>
              </a:rPr>
              <a:t>T-T</a:t>
            </a:r>
            <a:endParaRPr lang="zh-CN" altLang="en-US" sz="1800">
              <a:solidFill>
                <a:srgbClr val="FF0000"/>
              </a:solidFill>
              <a:latin typeface="+mj-lt"/>
              <a:cs typeface="+mj-lt"/>
              <a:sym typeface="+mn-ea"/>
            </a:endParaRPr>
          </a:p>
          <a:p>
            <a:pPr marL="457200" lvl="1" indent="0">
              <a:buFont typeface="Arial" panose="020B0604020202020204" pitchFamily="34" charset="0"/>
              <a:buNone/>
            </a:pPr>
            <a:endParaRPr lang="zh-CN" altLang="en-US" sz="1800">
              <a:sym typeface="+mn-ea"/>
            </a:endParaRPr>
          </a:p>
          <a:p>
            <a:pPr marL="228600" lvl="0" indent="-228600">
              <a:buFont typeface="Arial" panose="020B0604020202020204" pitchFamily="34" charset="0"/>
              <a:buChar char="●"/>
            </a:pPr>
            <a:r>
              <a:rPr lang="zh-CN" altLang="en-US">
                <a:solidFill>
                  <a:schemeClr val="tx1">
                    <a:lumMod val="65000"/>
                    <a:lumOff val="35000"/>
                  </a:schemeClr>
                </a:solidFill>
                <a:sym typeface="+mn-ea"/>
              </a:rPr>
              <a:t>宿舍污水核酸监测</a:t>
            </a:r>
          </a:p>
          <a:p>
            <a:pPr marL="228600" lvl="0" indent="-228600">
              <a:buFont typeface="Arial" panose="020B0604020202020204" pitchFamily="34" charset="0"/>
              <a:buChar char="●"/>
            </a:pPr>
            <a:r>
              <a:rPr lang="zh-CN" altLang="en-US" sz="1800">
                <a:sym typeface="+mn-ea"/>
              </a:rPr>
              <a:t>教室气溶胶病毒核酸监测</a:t>
            </a:r>
          </a:p>
          <a:p>
            <a:pPr marL="228600" lvl="0" indent="-228600">
              <a:buFont typeface="Arial" panose="020B0604020202020204" pitchFamily="34" charset="0"/>
              <a:buChar char="●"/>
            </a:pPr>
            <a:r>
              <a:rPr lang="zh-CN" altLang="en-US" sz="1800">
                <a:sym typeface="+mn-ea"/>
              </a:rPr>
              <a:t>对应简易分子实验室的可行性与经济性再权衡</a:t>
            </a:r>
          </a:p>
          <a:p>
            <a:pPr marL="228600" lvl="0" indent="-228600">
              <a:buFont typeface="Arial" panose="020B0604020202020204" pitchFamily="34" charset="0"/>
              <a:buChar char="●"/>
            </a:pPr>
            <a:endParaRPr lang="zh-CN" altLang="en-US"/>
          </a:p>
          <a:p>
            <a:pPr marL="228600" lvl="0" indent="-228600">
              <a:buFont typeface="Arial" panose="020B0604020202020204" pitchFamily="34" charset="0"/>
              <a:buChar char="●"/>
            </a:pPr>
            <a:r>
              <a:rPr lang="zh-CN" altLang="en-US"/>
              <a:t>目的：</a:t>
            </a:r>
          </a:p>
          <a:p>
            <a:pPr marL="457200" lvl="1" indent="0">
              <a:buFont typeface="Arial" panose="020B0604020202020204" pitchFamily="34" charset="0"/>
              <a:buNone/>
            </a:pPr>
            <a:r>
              <a:rPr lang="zh-CN" altLang="en-US" sz="1800">
                <a:solidFill>
                  <a:schemeClr val="tx1">
                    <a:lumMod val="65000"/>
                    <a:lumOff val="35000"/>
                  </a:schemeClr>
                </a:solidFill>
              </a:rPr>
              <a:t>早发现早处置</a:t>
            </a:r>
          </a:p>
          <a:p>
            <a:pPr marL="457200" lvl="1" indent="0">
              <a:buFont typeface="Arial" panose="020B0604020202020204" pitchFamily="34" charset="0"/>
              <a:buNone/>
            </a:pPr>
            <a:r>
              <a:rPr lang="zh-CN" altLang="en-US" sz="1800">
                <a:solidFill>
                  <a:schemeClr val="tx1">
                    <a:lumMod val="65000"/>
                    <a:lumOff val="35000"/>
                  </a:schemeClr>
                </a:solidFill>
              </a:rPr>
              <a:t>尝试比全员核酸，降低人力与经济成本</a:t>
            </a:r>
          </a:p>
          <a:p>
            <a:pPr marL="457200" lvl="1" indent="0">
              <a:buFont typeface="Arial" panose="020B0604020202020204" pitchFamily="34" charset="0"/>
              <a:buNone/>
            </a:pPr>
            <a:r>
              <a:rPr lang="zh-CN" altLang="en-US" sz="1800">
                <a:solidFill>
                  <a:schemeClr val="tx1">
                    <a:lumMod val="65000"/>
                    <a:lumOff val="35000"/>
                  </a:schemeClr>
                </a:solidFill>
              </a:rPr>
              <a:t>探索新的监测手段，并依靠掌握技能的毕业生，尝试向区域输出技术能力，贡献区域</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宿舍污水核酸监测</a:t>
            </a:r>
            <a:endParaRPr lang="zh-CN" altLang="en-US"/>
          </a:p>
        </p:txBody>
      </p:sp>
      <p:sp>
        <p:nvSpPr>
          <p:cNvPr id="3" name="内容占位符 2"/>
          <p:cNvSpPr>
            <a:spLocks noGrp="1"/>
          </p:cNvSpPr>
          <p:nvPr>
            <p:ph idx="1"/>
          </p:nvPr>
        </p:nvSpPr>
        <p:spPr>
          <a:xfrm>
            <a:off x="608330" y="1421130"/>
            <a:ext cx="7192645" cy="4772660"/>
          </a:xfrm>
        </p:spPr>
        <p:txBody>
          <a:bodyPr/>
          <a:lstStyle/>
          <a:p>
            <a:r>
              <a:rPr lang="zh-CN" altLang="en-US"/>
              <a:t>有信息提示，可以探索利用该方法，监测预警区域的传染病，方便医疗力量募集准备</a:t>
            </a:r>
          </a:p>
          <a:p>
            <a:r>
              <a:rPr lang="zh-CN" altLang="en-US"/>
              <a:t>但具体措施，我不甚了解，需要安排专门人员（</a:t>
            </a:r>
            <a:r>
              <a:rPr lang="zh-CN" altLang="en-US">
                <a:solidFill>
                  <a:srgbClr val="FF0000"/>
                </a:solidFill>
              </a:rPr>
              <a:t>别安排我</a:t>
            </a:r>
            <a:r>
              <a:rPr lang="zh-CN" altLang="en-US"/>
              <a:t>，我想尽快写可穿戴测序装备研制可行性的论文，那个解决根本问题）</a:t>
            </a:r>
          </a:p>
        </p:txBody>
      </p:sp>
      <p:pic>
        <p:nvPicPr>
          <p:cNvPr id="4" name="图片 3"/>
          <p:cNvPicPr>
            <a:picLocks noChangeAspect="1"/>
          </p:cNvPicPr>
          <p:nvPr/>
        </p:nvPicPr>
        <p:blipFill>
          <a:blip r:embed="rId3"/>
          <a:stretch>
            <a:fillRect/>
          </a:stretch>
        </p:blipFill>
        <p:spPr>
          <a:xfrm>
            <a:off x="1874520" y="3099435"/>
            <a:ext cx="5925820" cy="3758565"/>
          </a:xfrm>
          <a:prstGeom prst="rect">
            <a:avLst/>
          </a:prstGeom>
        </p:spPr>
      </p:pic>
      <p:pic>
        <p:nvPicPr>
          <p:cNvPr id="5" name="图片 4"/>
          <p:cNvPicPr>
            <a:picLocks noChangeAspect="1"/>
          </p:cNvPicPr>
          <p:nvPr/>
        </p:nvPicPr>
        <p:blipFill>
          <a:blip r:embed="rId4"/>
          <a:stretch>
            <a:fillRect/>
          </a:stretch>
        </p:blipFill>
        <p:spPr>
          <a:xfrm>
            <a:off x="7800340" y="643890"/>
            <a:ext cx="4393565" cy="6214110"/>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宿舍污水核酸监测</a:t>
            </a:r>
            <a:endParaRPr lang="zh-CN" altLang="en-US"/>
          </a:p>
        </p:txBody>
      </p:sp>
      <p:pic>
        <p:nvPicPr>
          <p:cNvPr id="4" name="内容占位符 3"/>
          <p:cNvPicPr>
            <a:picLocks noGrp="1" noChangeAspect="1"/>
          </p:cNvPicPr>
          <p:nvPr>
            <p:ph idx="1"/>
          </p:nvPr>
        </p:nvPicPr>
        <p:blipFill>
          <a:blip r:embed="rId3"/>
          <a:stretch>
            <a:fillRect/>
          </a:stretch>
        </p:blipFill>
        <p:spPr>
          <a:xfrm>
            <a:off x="151765" y="2924175"/>
            <a:ext cx="7564120" cy="4075430"/>
          </a:xfrm>
          <a:prstGeom prst="rect">
            <a:avLst/>
          </a:prstGeom>
        </p:spPr>
      </p:pic>
      <p:pic>
        <p:nvPicPr>
          <p:cNvPr id="5" name="图片 4"/>
          <p:cNvPicPr>
            <a:picLocks noChangeAspect="1"/>
          </p:cNvPicPr>
          <p:nvPr/>
        </p:nvPicPr>
        <p:blipFill>
          <a:blip r:embed="rId4"/>
          <a:stretch>
            <a:fillRect/>
          </a:stretch>
        </p:blipFill>
        <p:spPr>
          <a:xfrm>
            <a:off x="7715885" y="0"/>
            <a:ext cx="4476115" cy="7378065"/>
          </a:xfrm>
          <a:prstGeom prst="rect">
            <a:avLst/>
          </a:prstGeom>
        </p:spPr>
      </p:pic>
      <p:sp>
        <p:nvSpPr>
          <p:cNvPr id="6" name="文本框 5"/>
          <p:cNvSpPr txBox="1"/>
          <p:nvPr/>
        </p:nvSpPr>
        <p:spPr>
          <a:xfrm>
            <a:off x="507365" y="1565275"/>
            <a:ext cx="7055485" cy="953135"/>
          </a:xfrm>
          <a:prstGeom prst="rect">
            <a:avLst/>
          </a:prstGeom>
          <a:noFill/>
        </p:spPr>
        <p:txBody>
          <a:bodyPr wrap="square" rtlCol="0">
            <a:spAutoFit/>
          </a:bodyPr>
          <a:lstStyle/>
          <a:p>
            <a:r>
              <a:rPr lang="zh-CN" altLang="en-US" sz="2800"/>
              <a:t>州疾控还没有搞的技术路线，我们能否先行试点并输出技术？</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宿舍污水核酸监测</a:t>
            </a:r>
            <a:endParaRPr lang="zh-CN" altLang="en-US"/>
          </a:p>
        </p:txBody>
      </p:sp>
      <p:sp>
        <p:nvSpPr>
          <p:cNvPr id="3" name="内容占位符 2"/>
          <p:cNvSpPr>
            <a:spLocks noGrp="1"/>
          </p:cNvSpPr>
          <p:nvPr>
            <p:ph idx="1"/>
          </p:nvPr>
        </p:nvSpPr>
        <p:spPr>
          <a:xfrm>
            <a:off x="608400" y="1420550"/>
            <a:ext cx="10969200" cy="4759200"/>
          </a:xfrm>
        </p:spPr>
        <p:txBody>
          <a:bodyPr/>
          <a:lstStyle/>
          <a:p>
            <a:r>
              <a:rPr lang="zh-CN" altLang="en-US"/>
              <a:t>关键要确认</a:t>
            </a:r>
          </a:p>
          <a:p>
            <a:pPr marL="685800" lvl="1" indent="-228600">
              <a:buFont typeface="Arial" panose="020B0604020202020204" pitchFamily="34" charset="0"/>
              <a:buChar char="●"/>
            </a:pPr>
            <a:r>
              <a:rPr lang="zh-CN" altLang="en-US" sz="1800">
                <a:solidFill>
                  <a:schemeClr val="tx1">
                    <a:lumMod val="65000"/>
                    <a:lumOff val="35000"/>
                  </a:schemeClr>
                </a:solidFill>
              </a:rPr>
              <a:t>能否分宿舍楼栋甚至下水管采样，数学模型指导如何监测，最经济有效</a:t>
            </a:r>
          </a:p>
          <a:p>
            <a:pPr marL="685800" lvl="1" indent="-228600">
              <a:buFont typeface="Arial" panose="020B0604020202020204" pitchFamily="34" charset="0"/>
              <a:buChar char="●"/>
            </a:pPr>
            <a:r>
              <a:rPr lang="zh-CN" altLang="en-US" sz="1800">
                <a:solidFill>
                  <a:schemeClr val="tx1">
                    <a:lumMod val="65000"/>
                    <a:lumOff val="35000"/>
                  </a:schemeClr>
                </a:solidFill>
              </a:rPr>
              <a:t>该技术，能否早期检出以指导分楼栋甚至下水管路区域内全员核酸</a:t>
            </a:r>
          </a:p>
          <a:p>
            <a:pPr marL="685800" lvl="1" indent="-228600">
              <a:buFont typeface="Arial" panose="020B0604020202020204" pitchFamily="34" charset="0"/>
              <a:buChar char="●"/>
            </a:pPr>
            <a:r>
              <a:rPr lang="zh-CN" altLang="en-US" sz="1800">
                <a:sym typeface="+mn-ea"/>
              </a:rPr>
              <a:t>学生采样员、化验员的培训与管理</a:t>
            </a:r>
            <a:endParaRPr lang="zh-CN" altLang="en-US" sz="1800">
              <a:solidFill>
                <a:schemeClr val="tx1">
                  <a:lumMod val="65000"/>
                  <a:lumOff val="35000"/>
                </a:schemeClr>
              </a:solidFill>
            </a:endParaRPr>
          </a:p>
          <a:p>
            <a:pPr marL="685800" lvl="1" indent="-228600">
              <a:buFont typeface="Arial" panose="020B0604020202020204" pitchFamily="34" charset="0"/>
              <a:buChar char="●"/>
            </a:pPr>
            <a:r>
              <a:rPr lang="zh-CN" altLang="en-US" sz="1800">
                <a:solidFill>
                  <a:schemeClr val="tx1">
                    <a:lumMod val="65000"/>
                    <a:lumOff val="35000"/>
                  </a:schemeClr>
                </a:solidFill>
              </a:rPr>
              <a:t>如何设置采样装置</a:t>
            </a:r>
          </a:p>
          <a:p>
            <a:pPr marL="685800" lvl="1" indent="-228600">
              <a:buFont typeface="Arial" panose="020B0604020202020204" pitchFamily="34" charset="0"/>
              <a:buChar char="●"/>
            </a:pPr>
            <a:endParaRPr lang="zh-CN" altLang="en-US" sz="180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4140835" y="3197860"/>
            <a:ext cx="7753985" cy="3660140"/>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教室气溶胶病毒核酸监测</a:t>
            </a:r>
            <a:endParaRPr lang="zh-CN" altLang="en-US"/>
          </a:p>
        </p:txBody>
      </p:sp>
      <p:sp>
        <p:nvSpPr>
          <p:cNvPr id="3" name="内容占位符 2"/>
          <p:cNvSpPr>
            <a:spLocks noGrp="1"/>
          </p:cNvSpPr>
          <p:nvPr>
            <p:ph idx="1"/>
          </p:nvPr>
        </p:nvSpPr>
        <p:spPr>
          <a:xfrm>
            <a:off x="608330" y="1448435"/>
            <a:ext cx="3716655" cy="4801235"/>
          </a:xfrm>
        </p:spPr>
        <p:txBody>
          <a:bodyPr/>
          <a:lstStyle/>
          <a:p>
            <a:r>
              <a:rPr lang="zh-CN" altLang="en-US"/>
              <a:t>类似宿舍监测的教室版</a:t>
            </a:r>
          </a:p>
          <a:p>
            <a:r>
              <a:rPr lang="zh-CN" altLang="en-US"/>
              <a:t>配合班级固定教室排课，更方便溯源流调</a:t>
            </a:r>
          </a:p>
          <a:p>
            <a:r>
              <a:rPr lang="zh-CN" altLang="en-US"/>
              <a:t>空气采样器的选择</a:t>
            </a:r>
          </a:p>
          <a:p>
            <a:pPr marL="685800" lvl="1" indent="-228600">
              <a:buFont typeface="Arial" panose="020B0604020202020204" pitchFamily="34" charset="0"/>
              <a:buChar char="●"/>
            </a:pPr>
            <a:r>
              <a:rPr lang="zh-CN" altLang="en-US" sz="1800">
                <a:solidFill>
                  <a:schemeClr val="tx1">
                    <a:lumMod val="65000"/>
                    <a:lumOff val="35000"/>
                  </a:schemeClr>
                </a:solidFill>
              </a:rPr>
              <a:t>专门再制备？</a:t>
            </a:r>
          </a:p>
          <a:p>
            <a:pPr marL="685800" lvl="1" indent="-228600">
              <a:buFont typeface="Arial" panose="020B0604020202020204" pitchFamily="34" charset="0"/>
              <a:buChar char="●"/>
            </a:pPr>
            <a:r>
              <a:rPr lang="en-US" altLang="zh-CN" sz="1800">
                <a:solidFill>
                  <a:schemeClr val="tx1">
                    <a:lumMod val="65000"/>
                    <a:lumOff val="35000"/>
                  </a:schemeClr>
                </a:solidFill>
              </a:rPr>
              <a:t>CRBOX</a:t>
            </a:r>
            <a:r>
              <a:rPr lang="zh-CN" altLang="en-US" sz="1800">
                <a:solidFill>
                  <a:schemeClr val="tx1">
                    <a:lumMod val="65000"/>
                    <a:lumOff val="35000"/>
                  </a:schemeClr>
                </a:solidFill>
              </a:rPr>
              <a:t>的滤板标准化涂抹取样？</a:t>
            </a:r>
          </a:p>
        </p:txBody>
      </p:sp>
      <p:pic>
        <p:nvPicPr>
          <p:cNvPr id="4" name="图片 3"/>
          <p:cNvPicPr>
            <a:picLocks noChangeAspect="1"/>
          </p:cNvPicPr>
          <p:nvPr/>
        </p:nvPicPr>
        <p:blipFill>
          <a:blip r:embed="rId3"/>
          <a:stretch>
            <a:fillRect/>
          </a:stretch>
        </p:blipFill>
        <p:spPr>
          <a:xfrm>
            <a:off x="4521835" y="1313815"/>
            <a:ext cx="4084320" cy="5544820"/>
          </a:xfrm>
          <a:prstGeom prst="rect">
            <a:avLst/>
          </a:prstGeom>
        </p:spPr>
      </p:pic>
      <p:pic>
        <p:nvPicPr>
          <p:cNvPr id="5" name="图片 4"/>
          <p:cNvPicPr>
            <a:picLocks noChangeAspect="1"/>
          </p:cNvPicPr>
          <p:nvPr/>
        </p:nvPicPr>
        <p:blipFill>
          <a:blip r:embed="rId4"/>
          <a:stretch>
            <a:fillRect/>
          </a:stretch>
        </p:blipFill>
        <p:spPr>
          <a:xfrm>
            <a:off x="8606155" y="98425"/>
            <a:ext cx="3585845" cy="6759575"/>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对应简易分子实验室的可行性与经济性再权衡</a:t>
            </a:r>
            <a:endParaRPr lang="zh-CN" altLang="en-US"/>
          </a:p>
        </p:txBody>
      </p:sp>
      <p:sp>
        <p:nvSpPr>
          <p:cNvPr id="3" name="内容占位符 2"/>
          <p:cNvSpPr>
            <a:spLocks noGrp="1"/>
          </p:cNvSpPr>
          <p:nvPr>
            <p:ph idx="1"/>
          </p:nvPr>
        </p:nvSpPr>
        <p:spPr/>
        <p:txBody>
          <a:bodyPr/>
          <a:lstStyle/>
          <a:p>
            <a:r>
              <a:rPr lang="zh-CN" altLang="en-US"/>
              <a:t>采样的标本，外单位送检？还是本单位购置设备耗材，培训学生完成？</a:t>
            </a:r>
          </a:p>
          <a:p>
            <a:r>
              <a:rPr lang="zh-CN" altLang="en-US"/>
              <a:t>标准化实验室？还是一体机，来代替复杂要求的分子实验室分区？</a:t>
            </a:r>
          </a:p>
          <a:p>
            <a:r>
              <a:rPr lang="zh-CN" altLang="en-US"/>
              <a:t>是否购置测序仪？以进一步确认病毒株系。</a:t>
            </a:r>
          </a:p>
          <a:p>
            <a:pPr marL="685800" lvl="1" indent="-228600">
              <a:buFont typeface="Arial" panose="020B0604020202020204" pitchFamily="34" charset="0"/>
              <a:buChar char="●"/>
            </a:pPr>
            <a:r>
              <a:rPr lang="zh-CN" altLang="en-US" sz="1800">
                <a:solidFill>
                  <a:schemeClr val="tx1">
                    <a:lumMod val="65000"/>
                    <a:lumOff val="35000"/>
                  </a:schemeClr>
                </a:solidFill>
              </a:rPr>
              <a:t>增加师生的分子生物学素养</a:t>
            </a:r>
          </a:p>
          <a:p>
            <a:pPr marL="1143000" lvl="2" indent="-228600">
              <a:buFont typeface="Arial" panose="020B0604020202020204" pitchFamily="34" charset="0"/>
              <a:buChar char="●"/>
            </a:pPr>
            <a:r>
              <a:rPr lang="zh-CN" altLang="en-US" sz="1800">
                <a:sym typeface="+mn-ea"/>
              </a:rPr>
              <a:t>测序结果上传</a:t>
            </a:r>
            <a:r>
              <a:rPr lang="en-US" altLang="zh-CN" sz="1800">
                <a:sym typeface="+mn-ea"/>
              </a:rPr>
              <a:t>GISAID</a:t>
            </a:r>
            <a:r>
              <a:rPr lang="zh-CN" altLang="en-US" sz="1800">
                <a:sym typeface="+mn-ea"/>
              </a:rPr>
              <a:t>或者</a:t>
            </a:r>
            <a:r>
              <a:rPr lang="en-US" altLang="zh-CN" sz="1800">
                <a:sym typeface="+mn-ea"/>
              </a:rPr>
              <a:t>Pubmed</a:t>
            </a:r>
          </a:p>
          <a:p>
            <a:pPr marL="1143000" lvl="2" indent="-228600">
              <a:buFont typeface="Arial" panose="020B0604020202020204" pitchFamily="34" charset="0"/>
              <a:buChar char="●"/>
            </a:pPr>
            <a:r>
              <a:rPr lang="zh-CN" altLang="en-US" sz="1800">
                <a:solidFill>
                  <a:schemeClr val="tx1">
                    <a:lumMod val="65000"/>
                    <a:lumOff val="35000"/>
                  </a:schemeClr>
                </a:solidFill>
              </a:rPr>
              <a:t>相关生物信息学技能的学习与实际锻炼</a:t>
            </a:r>
          </a:p>
          <a:p>
            <a:pPr marL="1143000" lvl="2" indent="-228600">
              <a:buFont typeface="Arial" panose="020B0604020202020204" pitchFamily="34" charset="0"/>
              <a:buChar char="●"/>
            </a:pPr>
            <a:r>
              <a:rPr lang="zh-CN" altLang="en-US" sz="1800">
                <a:solidFill>
                  <a:schemeClr val="tx1">
                    <a:lumMod val="65000"/>
                    <a:lumOff val="35000"/>
                  </a:schemeClr>
                </a:solidFill>
              </a:rPr>
              <a:t>使学校在基础科研条件上，更接近医学本科院校</a:t>
            </a:r>
          </a:p>
          <a:p>
            <a:pPr marL="685800" lvl="1" indent="-228600">
              <a:buFont typeface="Arial" panose="020B0604020202020204" pitchFamily="34" charset="0"/>
              <a:buChar char="●"/>
            </a:pPr>
            <a:r>
              <a:rPr lang="zh-CN" altLang="en-US" sz="1800">
                <a:solidFill>
                  <a:schemeClr val="tx1">
                    <a:lumMod val="65000"/>
                    <a:lumOff val="35000"/>
                  </a:schemeClr>
                </a:solidFill>
              </a:rPr>
              <a:t>州里面有测序平台的单位</a:t>
            </a:r>
          </a:p>
          <a:p>
            <a:pPr marL="1143000" lvl="2" indent="-228600">
              <a:buFont typeface="Arial" panose="020B0604020202020204" pitchFamily="34" charset="0"/>
              <a:buChar char="●"/>
            </a:pPr>
            <a:r>
              <a:rPr lang="zh-CN" altLang="en-US" sz="1800">
                <a:solidFill>
                  <a:schemeClr val="tx1">
                    <a:lumMod val="65000"/>
                    <a:lumOff val="35000"/>
                  </a:schemeClr>
                </a:solidFill>
              </a:rPr>
              <a:t>州妇幼</a:t>
            </a:r>
            <a:r>
              <a:rPr lang="en-US" altLang="zh-CN" sz="1800">
                <a:solidFill>
                  <a:schemeClr val="tx1">
                    <a:lumMod val="65000"/>
                    <a:lumOff val="35000"/>
                  </a:schemeClr>
                </a:solidFill>
              </a:rPr>
              <a:t> </a:t>
            </a:r>
            <a:r>
              <a:rPr lang="zh-CN" altLang="en-US" sz="1800">
                <a:solidFill>
                  <a:schemeClr val="tx1">
                    <a:lumMod val="65000"/>
                    <a:lumOff val="35000"/>
                  </a:schemeClr>
                </a:solidFill>
              </a:rPr>
              <a:t>二代高通量大型机测序</a:t>
            </a:r>
          </a:p>
          <a:p>
            <a:pPr marL="1143000" lvl="2" indent="-228600">
              <a:buFont typeface="Arial" panose="020B0604020202020204" pitchFamily="34" charset="0"/>
              <a:buChar char="●"/>
            </a:pPr>
            <a:r>
              <a:rPr lang="zh-CN" altLang="en-US" sz="1800">
                <a:solidFill>
                  <a:schemeClr val="tx1">
                    <a:lumMod val="65000"/>
                    <a:lumOff val="35000"/>
                  </a:schemeClr>
                </a:solidFill>
              </a:rPr>
              <a:t>州疾控</a:t>
            </a:r>
            <a:r>
              <a:rPr lang="en-US" altLang="zh-CN" sz="1800">
                <a:solidFill>
                  <a:schemeClr val="tx1">
                    <a:lumMod val="65000"/>
                    <a:lumOff val="35000"/>
                  </a:schemeClr>
                </a:solidFill>
              </a:rPr>
              <a:t> </a:t>
            </a:r>
            <a:r>
              <a:rPr lang="zh-CN" altLang="en-US" sz="1800">
                <a:solidFill>
                  <a:schemeClr val="tx1">
                    <a:lumMod val="65000"/>
                    <a:lumOff val="35000"/>
                  </a:schemeClr>
                </a:solidFill>
              </a:rPr>
              <a:t>便携式中低通量纳米孔测序</a:t>
            </a:r>
            <a:r>
              <a:rPr lang="en-US" altLang="zh-CN" sz="1800">
                <a:solidFill>
                  <a:schemeClr val="tx1">
                    <a:lumMod val="65000"/>
                    <a:lumOff val="35000"/>
                  </a:schemeClr>
                </a:solidFill>
              </a:rPr>
              <a:t> MinIONMk1C</a:t>
            </a:r>
          </a:p>
        </p:txBody>
      </p:sp>
      <p:pic>
        <p:nvPicPr>
          <p:cNvPr id="4" name="图片 3"/>
          <p:cNvPicPr>
            <a:picLocks noChangeAspect="1"/>
          </p:cNvPicPr>
          <p:nvPr/>
        </p:nvPicPr>
        <p:blipFill>
          <a:blip r:embed="rId3"/>
          <a:stretch>
            <a:fillRect/>
          </a:stretch>
        </p:blipFill>
        <p:spPr>
          <a:xfrm>
            <a:off x="7400925" y="4334510"/>
            <a:ext cx="4791075" cy="252349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校医院药物、器械、救治技能准备</a:t>
            </a:r>
            <a:endParaRPr lang="zh-CN" altLang="en-US"/>
          </a:p>
        </p:txBody>
      </p:sp>
      <p:sp>
        <p:nvSpPr>
          <p:cNvPr id="3" name="内容占位符 2"/>
          <p:cNvSpPr>
            <a:spLocks noGrp="1"/>
          </p:cNvSpPr>
          <p:nvPr>
            <p:ph idx="1"/>
          </p:nvPr>
        </p:nvSpPr>
        <p:spPr>
          <a:xfrm>
            <a:off x="608330" y="1461770"/>
            <a:ext cx="8130540" cy="4787900"/>
          </a:xfrm>
        </p:spPr>
        <p:txBody>
          <a:bodyPr/>
          <a:lstStyle/>
          <a:p>
            <a:r>
              <a:rPr lang="zh-CN" altLang="en-US"/>
              <a:t>药物</a:t>
            </a:r>
          </a:p>
          <a:p>
            <a:pPr marL="685800" lvl="1" indent="-228600">
              <a:buFont typeface="Arial" panose="020B0604020202020204" pitchFamily="34" charset="0"/>
              <a:buChar char="●"/>
            </a:pPr>
            <a:r>
              <a:rPr lang="zh-CN" altLang="en-US"/>
              <a:t>查阅文献，根据病毒入侵致病机制，结合原始文献，探索明星药物之外的廉价有效老药</a:t>
            </a:r>
          </a:p>
          <a:p>
            <a:pPr marL="685800" lvl="1" indent="-228600">
              <a:buFont typeface="Arial" panose="020B0604020202020204" pitchFamily="34" charset="0"/>
              <a:buChar char="●"/>
            </a:pPr>
            <a:r>
              <a:rPr lang="zh-CN" altLang="en-US"/>
              <a:t>药学院、中医学院相关老师配合审核</a:t>
            </a:r>
          </a:p>
          <a:p>
            <a:pPr marL="685800" lvl="1" indent="-228600">
              <a:buFont typeface="Arial" panose="020B0604020202020204" pitchFamily="34" charset="0"/>
              <a:buChar char="●"/>
            </a:pPr>
            <a:r>
              <a:rPr lang="zh-CN" altLang="en-US"/>
              <a:t>尽快足量储备，并制定相关管理办法，保证校医院有药</a:t>
            </a:r>
          </a:p>
          <a:p>
            <a:pPr marL="685800" lvl="1" indent="-228600">
              <a:buFont typeface="Arial" panose="020B0604020202020204" pitchFamily="34" charset="0"/>
              <a:buChar char="●"/>
            </a:pPr>
            <a:endParaRPr lang="zh-CN" altLang="en-US"/>
          </a:p>
        </p:txBody>
      </p:sp>
      <p:pic>
        <p:nvPicPr>
          <p:cNvPr id="4" name="图片 3"/>
          <p:cNvPicPr>
            <a:picLocks noChangeAspect="1"/>
          </p:cNvPicPr>
          <p:nvPr/>
        </p:nvPicPr>
        <p:blipFill>
          <a:blip r:embed="rId3"/>
          <a:srcRect r="462" b="46428"/>
          <a:stretch>
            <a:fillRect/>
          </a:stretch>
        </p:blipFill>
        <p:spPr>
          <a:xfrm>
            <a:off x="422910" y="3429635"/>
            <a:ext cx="3353435" cy="3428365"/>
          </a:xfrm>
          <a:prstGeom prst="rect">
            <a:avLst/>
          </a:prstGeom>
        </p:spPr>
      </p:pic>
      <p:pic>
        <p:nvPicPr>
          <p:cNvPr id="5" name="图片 4"/>
          <p:cNvPicPr>
            <a:picLocks noChangeAspect="1"/>
          </p:cNvPicPr>
          <p:nvPr/>
        </p:nvPicPr>
        <p:blipFill>
          <a:blip r:embed="rId4"/>
          <a:stretch>
            <a:fillRect/>
          </a:stretch>
        </p:blipFill>
        <p:spPr>
          <a:xfrm>
            <a:off x="8738870" y="-635"/>
            <a:ext cx="3330575" cy="6858635"/>
          </a:xfrm>
          <a:prstGeom prst="rect">
            <a:avLst/>
          </a:prstGeom>
        </p:spPr>
      </p:pic>
      <p:pic>
        <p:nvPicPr>
          <p:cNvPr id="6" name="图片 5"/>
          <p:cNvPicPr>
            <a:picLocks noChangeAspect="1"/>
          </p:cNvPicPr>
          <p:nvPr/>
        </p:nvPicPr>
        <p:blipFill>
          <a:blip r:embed="rId5"/>
          <a:stretch>
            <a:fillRect/>
          </a:stretch>
        </p:blipFill>
        <p:spPr>
          <a:xfrm>
            <a:off x="4434840" y="3429635"/>
            <a:ext cx="3645535" cy="3409315"/>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校医院药物、器械、救治技能准备</a:t>
            </a:r>
            <a:endParaRPr lang="zh-CN" altLang="en-US"/>
          </a:p>
        </p:txBody>
      </p:sp>
      <p:sp>
        <p:nvSpPr>
          <p:cNvPr id="3" name="内容占位符 2"/>
          <p:cNvSpPr>
            <a:spLocks noGrp="1"/>
          </p:cNvSpPr>
          <p:nvPr>
            <p:ph idx="1"/>
          </p:nvPr>
        </p:nvSpPr>
        <p:spPr>
          <a:xfrm>
            <a:off x="608330" y="1461770"/>
            <a:ext cx="8130540" cy="4787900"/>
          </a:xfrm>
        </p:spPr>
        <p:txBody>
          <a:bodyPr/>
          <a:lstStyle/>
          <a:p>
            <a:r>
              <a:rPr lang="zh-CN" altLang="en-US"/>
              <a:t>药物</a:t>
            </a:r>
          </a:p>
          <a:p>
            <a:pPr marL="685800" lvl="1" indent="-228600">
              <a:buFont typeface="Arial" panose="020B0604020202020204" pitchFamily="34" charset="0"/>
              <a:buChar char="●"/>
            </a:pPr>
            <a:endParaRPr lang="zh-CN" altLang="en-US"/>
          </a:p>
        </p:txBody>
      </p:sp>
      <p:pic>
        <p:nvPicPr>
          <p:cNvPr id="7" name="图片 6"/>
          <p:cNvPicPr>
            <a:picLocks noChangeAspect="1"/>
          </p:cNvPicPr>
          <p:nvPr/>
        </p:nvPicPr>
        <p:blipFill>
          <a:blip r:embed="rId3"/>
          <a:srcRect r="-1864" b="27049"/>
          <a:stretch>
            <a:fillRect/>
          </a:stretch>
        </p:blipFill>
        <p:spPr>
          <a:xfrm>
            <a:off x="8116570" y="1310640"/>
            <a:ext cx="4138930" cy="5541645"/>
          </a:xfrm>
          <a:prstGeom prst="rect">
            <a:avLst/>
          </a:prstGeom>
        </p:spPr>
      </p:pic>
      <p:pic>
        <p:nvPicPr>
          <p:cNvPr id="8" name="图片 7"/>
          <p:cNvPicPr>
            <a:picLocks noChangeAspect="1"/>
          </p:cNvPicPr>
          <p:nvPr/>
        </p:nvPicPr>
        <p:blipFill>
          <a:blip r:embed="rId4"/>
          <a:stretch>
            <a:fillRect/>
          </a:stretch>
        </p:blipFill>
        <p:spPr>
          <a:xfrm>
            <a:off x="703580" y="1944370"/>
            <a:ext cx="6706235" cy="4913630"/>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校医院药物、器械、救治技能准备</a:t>
            </a:r>
            <a:endParaRPr lang="zh-CN" altLang="en-US"/>
          </a:p>
        </p:txBody>
      </p:sp>
      <p:sp>
        <p:nvSpPr>
          <p:cNvPr id="3" name="内容占位符 2"/>
          <p:cNvSpPr>
            <a:spLocks noGrp="1"/>
          </p:cNvSpPr>
          <p:nvPr>
            <p:ph idx="1"/>
          </p:nvPr>
        </p:nvSpPr>
        <p:spPr>
          <a:xfrm>
            <a:off x="608330" y="1461770"/>
            <a:ext cx="8130540" cy="4787900"/>
          </a:xfrm>
        </p:spPr>
        <p:txBody>
          <a:bodyPr/>
          <a:lstStyle/>
          <a:p>
            <a:r>
              <a:rPr lang="zh-CN" altLang="en-US" sz="2400" dirty="0"/>
              <a:t>药物</a:t>
            </a:r>
          </a:p>
          <a:p>
            <a:pPr marL="685800" lvl="1" indent="-228600">
              <a:buFont typeface="Arial" panose="020B0604020202020204" pitchFamily="34" charset="0"/>
              <a:buChar char="●"/>
            </a:pPr>
            <a:r>
              <a:rPr lang="zh-CN" altLang="en-US" sz="2000" dirty="0"/>
              <a:t>自己配了自己用的，没有相关资质，不推荐（不要追责找我麻烦，流血又流泪，还影响写大杀器</a:t>
            </a:r>
            <a:r>
              <a:rPr lang="en-US" altLang="zh-CN" sz="2000" dirty="0"/>
              <a:t>——</a:t>
            </a:r>
            <a:r>
              <a:rPr lang="zh-CN" altLang="en-US" sz="2000" dirty="0"/>
              <a:t>可穿戴测序终端的论文）</a:t>
            </a:r>
          </a:p>
          <a:p>
            <a:pPr marL="685800" lvl="1" indent="-228600">
              <a:buFont typeface="Arial" panose="020B0604020202020204" pitchFamily="34" charset="0"/>
              <a:buChar char="●"/>
            </a:pPr>
            <a:r>
              <a:rPr lang="zh-CN" altLang="en-US" sz="2000" dirty="0"/>
              <a:t>药物剂量、药物代谢、详细作用通路与机制，还没有一一查阅相关原始文献的，忙不过来啊</a:t>
            </a:r>
            <a:r>
              <a:rPr lang="en-US" altLang="zh-CN" sz="2000" dirty="0">
                <a:sym typeface="+mn-ea"/>
              </a:rPr>
              <a:t>T_T</a:t>
            </a:r>
            <a:endParaRPr lang="zh-CN" altLang="en-US" sz="2000" dirty="0"/>
          </a:p>
          <a:p>
            <a:pPr marL="685800" lvl="1" indent="-228600">
              <a:buFont typeface="Arial" panose="020B0604020202020204" pitchFamily="34" charset="0"/>
              <a:buChar char="●"/>
            </a:pPr>
            <a:r>
              <a:rPr lang="zh-CN" altLang="en-US" sz="2000" dirty="0"/>
              <a:t>真要使用，</a:t>
            </a:r>
            <a:r>
              <a:rPr lang="zh-CN" altLang="en-US" sz="2000" dirty="0">
                <a:solidFill>
                  <a:srgbClr val="FF0000"/>
                </a:solidFill>
              </a:rPr>
              <a:t>一定要专业药师审核指导使用</a:t>
            </a:r>
            <a:r>
              <a:rPr lang="zh-CN" altLang="en-US" dirty="0"/>
              <a:t>！</a:t>
            </a:r>
          </a:p>
          <a:p>
            <a:pPr marL="685800" lvl="1" indent="-228600">
              <a:buFont typeface="Arial" panose="020B0604020202020204" pitchFamily="34" charset="0"/>
              <a:buChar char="●"/>
            </a:pPr>
            <a:endParaRPr lang="zh-CN" altLang="en-US" dirty="0"/>
          </a:p>
          <a:p>
            <a:pPr marL="457200" lvl="1" indent="0">
              <a:buFont typeface="Arial" panose="020B0604020202020204" pitchFamily="34" charset="0"/>
              <a:buNone/>
            </a:pPr>
            <a:endParaRPr lang="zh-CN" altLang="en-US" dirty="0"/>
          </a:p>
        </p:txBody>
      </p:sp>
      <p:pic>
        <p:nvPicPr>
          <p:cNvPr id="4" name="图片 3"/>
          <p:cNvPicPr>
            <a:picLocks noChangeAspect="1"/>
          </p:cNvPicPr>
          <p:nvPr/>
        </p:nvPicPr>
        <p:blipFill>
          <a:blip r:embed="rId3"/>
          <a:srcRect l="-43" t="3900"/>
          <a:stretch>
            <a:fillRect/>
          </a:stretch>
        </p:blipFill>
        <p:spPr>
          <a:xfrm>
            <a:off x="9821545" y="27940"/>
            <a:ext cx="2118995" cy="6809740"/>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校医院药物、器械、救治技能准备</a:t>
            </a:r>
            <a:endParaRPr lang="zh-CN" altLang="en-US"/>
          </a:p>
        </p:txBody>
      </p:sp>
      <p:sp>
        <p:nvSpPr>
          <p:cNvPr id="3" name="内容占位符 2"/>
          <p:cNvSpPr>
            <a:spLocks noGrp="1"/>
          </p:cNvSpPr>
          <p:nvPr>
            <p:ph idx="1"/>
          </p:nvPr>
        </p:nvSpPr>
        <p:spPr>
          <a:xfrm>
            <a:off x="608330" y="1461770"/>
            <a:ext cx="8130540" cy="4787900"/>
          </a:xfrm>
        </p:spPr>
        <p:txBody>
          <a:bodyPr/>
          <a:lstStyle/>
          <a:p>
            <a:pPr marL="228600" lvl="0" indent="-228600">
              <a:buFont typeface="Arial" panose="020B0604020202020204" pitchFamily="34" charset="0"/>
              <a:buChar char="●"/>
            </a:pPr>
            <a:r>
              <a:rPr lang="zh-CN" altLang="en-US" sz="2400">
                <a:solidFill>
                  <a:schemeClr val="tx1">
                    <a:lumMod val="65000"/>
                    <a:lumOff val="35000"/>
                  </a:schemeClr>
                </a:solidFill>
              </a:rPr>
              <a:t>器械</a:t>
            </a:r>
          </a:p>
          <a:p>
            <a:pPr marL="685800" lvl="1" indent="-228600">
              <a:buFont typeface="Arial" panose="020B0604020202020204" pitchFamily="34" charset="0"/>
              <a:buChar char="●"/>
            </a:pPr>
            <a:r>
              <a:rPr lang="zh-CN" altLang="en-US" sz="2400">
                <a:solidFill>
                  <a:schemeClr val="tx1">
                    <a:lumMod val="65000"/>
                    <a:lumOff val="35000"/>
                  </a:schemeClr>
                </a:solidFill>
              </a:rPr>
              <a:t>抗原自测试剂盒</a:t>
            </a:r>
          </a:p>
          <a:p>
            <a:pPr marL="685800" lvl="1" indent="-228600">
              <a:buFont typeface="Arial" panose="020B0604020202020204" pitchFamily="34" charset="0"/>
              <a:buChar char="●"/>
            </a:pPr>
            <a:r>
              <a:rPr lang="zh-CN" altLang="en-US" sz="2400">
                <a:solidFill>
                  <a:schemeClr val="tx1">
                    <a:lumMod val="65000"/>
                    <a:lumOff val="35000"/>
                  </a:schemeClr>
                </a:solidFill>
              </a:rPr>
              <a:t>血氧仪、血压仪、制氧机</a:t>
            </a:r>
          </a:p>
          <a:p>
            <a:pPr marL="228600" lvl="0" indent="-228600">
              <a:buFont typeface="Arial" panose="020B0604020202020204" pitchFamily="34" charset="0"/>
              <a:buChar char="●"/>
            </a:pPr>
            <a:endParaRPr lang="zh-CN" altLang="en-US" sz="2400">
              <a:solidFill>
                <a:schemeClr val="tx1">
                  <a:lumMod val="65000"/>
                  <a:lumOff val="35000"/>
                </a:schemeClr>
              </a:solidFill>
            </a:endParaRPr>
          </a:p>
          <a:p>
            <a:pPr marL="228600" lvl="0" indent="-228600">
              <a:buFont typeface="Arial" panose="020B0604020202020204" pitchFamily="34" charset="0"/>
              <a:buChar char="●"/>
            </a:pPr>
            <a:r>
              <a:rPr lang="zh-CN" altLang="en-US" sz="2400">
                <a:solidFill>
                  <a:schemeClr val="tx1">
                    <a:lumMod val="65000"/>
                    <a:lumOff val="35000"/>
                  </a:schemeClr>
                </a:solidFill>
              </a:rPr>
              <a:t>救治技能</a:t>
            </a:r>
          </a:p>
          <a:p>
            <a:pPr marL="685800" lvl="1" indent="-228600">
              <a:buFont typeface="Arial" panose="020B0604020202020204" pitchFamily="34" charset="0"/>
              <a:buChar char="●"/>
            </a:pPr>
            <a:r>
              <a:rPr lang="zh-CN" altLang="en-US" sz="2400">
                <a:solidFill>
                  <a:schemeClr val="tx1">
                    <a:lumMod val="65000"/>
                    <a:lumOff val="35000"/>
                  </a:schemeClr>
                </a:solidFill>
              </a:rPr>
              <a:t>州医院出门诊老师如果假期有积累了一线救治，减少课时来校医院支援本校？</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a:t>
            </a:r>
          </a:p>
        </p:txBody>
      </p:sp>
      <p:sp>
        <p:nvSpPr>
          <p:cNvPr id="3" name="内容占位符 2"/>
          <p:cNvSpPr>
            <a:spLocks noGrp="1"/>
          </p:cNvSpPr>
          <p:nvPr>
            <p:ph idx="1"/>
          </p:nvPr>
        </p:nvSpPr>
        <p:spPr/>
        <p:txBody>
          <a:bodyPr/>
          <a:lstStyle/>
          <a:p>
            <a:r>
              <a:rPr lang="zh-CN" altLang="en-US"/>
              <a:t>对于所有高校，如何面对大传染病时代，都是新困难与新挑战。</a:t>
            </a:r>
          </a:p>
          <a:p>
            <a:r>
              <a:rPr lang="zh-CN" altLang="en-US"/>
              <a:t>降低感染风险，符合绝大部分师生切身利益，有调动全员积极性的基础；也存在习惯化麻木可能。</a:t>
            </a:r>
          </a:p>
          <a:p>
            <a:r>
              <a:rPr lang="zh-CN" altLang="en-US"/>
              <a:t>成功的实践，可尝试发布结果交流，促进区域健康事业，参与的师生得到锻炼成长甚至晋升便利。</a:t>
            </a:r>
          </a:p>
          <a:p>
            <a:r>
              <a:rPr lang="zh-CN" altLang="en-US"/>
              <a:t>高校相比行业，有相对多一点时间，来，出新的技术，通过学生，带到行业实践中，贡献社会。</a:t>
            </a:r>
          </a:p>
          <a:p>
            <a:r>
              <a:rPr lang="zh-CN" altLang="en-US"/>
              <a:t>积累的成果与声誉，得到实践锻炼的师生，等等，也许会有利于学校发展。</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学生开学后大规模返校的疫情隔离排查措施</a:t>
            </a:r>
            <a:endParaRPr lang="zh-CN" altLang="en-US"/>
          </a:p>
        </p:txBody>
      </p:sp>
      <p:sp>
        <p:nvSpPr>
          <p:cNvPr id="3" name="内容占位符 2"/>
          <p:cNvSpPr>
            <a:spLocks noGrp="1"/>
          </p:cNvSpPr>
          <p:nvPr>
            <p:ph idx="1"/>
          </p:nvPr>
        </p:nvSpPr>
        <p:spPr>
          <a:xfrm>
            <a:off x="608400" y="1313870"/>
            <a:ext cx="10969200" cy="4759200"/>
          </a:xfrm>
        </p:spPr>
        <p:txBody>
          <a:bodyPr>
            <a:noAutofit/>
          </a:bodyPr>
          <a:lstStyle/>
          <a:p>
            <a:r>
              <a:rPr lang="zh-CN" altLang="en-US"/>
              <a:t>强调途中最高级别</a:t>
            </a:r>
            <a:r>
              <a:rPr lang="en-US" altLang="zh-CN"/>
              <a:t>P100</a:t>
            </a:r>
            <a:r>
              <a:rPr lang="zh-CN" altLang="en-US"/>
              <a:t>防护，</a:t>
            </a:r>
            <a:r>
              <a:rPr lang="en-US" altLang="zh-CN"/>
              <a:t>6800+7093</a:t>
            </a:r>
            <a:r>
              <a:rPr lang="zh-CN" altLang="en-US"/>
              <a:t>，最大限度减轻入学隔离压力</a:t>
            </a:r>
          </a:p>
          <a:p>
            <a:r>
              <a:rPr lang="zh-CN" altLang="en-US"/>
              <a:t>出发前远程在线视频抗原自测</a:t>
            </a:r>
          </a:p>
          <a:p>
            <a:r>
              <a:rPr lang="zh-CN" altLang="en-US"/>
              <a:t>入校抗原或</a:t>
            </a:r>
            <a:r>
              <a:rPr lang="en-US" altLang="zh-CN"/>
              <a:t>/</a:t>
            </a:r>
            <a:r>
              <a:rPr lang="zh-CN" altLang="en-US"/>
              <a:t>和核酸</a:t>
            </a:r>
          </a:p>
          <a:p>
            <a:r>
              <a:rPr lang="zh-CN" altLang="en-US"/>
              <a:t>入校次日上门（到宿舍）核酸</a:t>
            </a:r>
          </a:p>
          <a:p>
            <a:r>
              <a:rPr lang="zh-CN" altLang="en-US"/>
              <a:t>中间声音辅助小程序多次提示</a:t>
            </a:r>
          </a:p>
          <a:p>
            <a:pPr marL="0" indent="0">
              <a:buNone/>
            </a:pPr>
            <a:r>
              <a:rPr lang="zh-CN" altLang="en-US"/>
              <a:t>疑似的，进行抗原快筛</a:t>
            </a:r>
          </a:p>
          <a:p>
            <a:r>
              <a:rPr lang="zh-CN" altLang="en-US"/>
              <a:t>入校</a:t>
            </a:r>
            <a:r>
              <a:rPr lang="en-US" altLang="zh-CN"/>
              <a:t>8</a:t>
            </a:r>
            <a:r>
              <a:rPr lang="zh-CN" altLang="en-US"/>
              <a:t>天再次核酸后，</a:t>
            </a:r>
          </a:p>
          <a:p>
            <a:pPr marL="0" indent="0">
              <a:buNone/>
            </a:pPr>
            <a:r>
              <a:rPr lang="zh-CN" altLang="en-US"/>
              <a:t>校内放开，由于教师及</a:t>
            </a:r>
          </a:p>
          <a:p>
            <a:pPr marL="0" indent="0">
              <a:buNone/>
            </a:pPr>
            <a:r>
              <a:rPr lang="zh-CN" altLang="en-US"/>
              <a:t>野生哺乳动物持续引入风险，</a:t>
            </a:r>
          </a:p>
          <a:p>
            <a:pPr marL="0" indent="0">
              <a:buNone/>
            </a:pPr>
            <a:r>
              <a:rPr lang="zh-CN" altLang="en-US"/>
              <a:t>不建议学生不进行呼吸道防护</a:t>
            </a:r>
          </a:p>
          <a:p>
            <a:pPr marL="228600" lvl="0" indent="-228600">
              <a:buFont typeface="Arial" panose="020B0604020202020204" pitchFamily="34" charset="0"/>
              <a:buChar char="●"/>
            </a:pPr>
            <a:r>
              <a:rPr lang="zh-CN" altLang="en-US">
                <a:solidFill>
                  <a:schemeClr val="tx1">
                    <a:lumMod val="65000"/>
                    <a:lumOff val="35000"/>
                  </a:schemeClr>
                </a:solidFill>
              </a:rPr>
              <a:t>市区学校区域高峰期还有风运</a:t>
            </a:r>
          </a:p>
        </p:txBody>
      </p:sp>
      <p:pic>
        <p:nvPicPr>
          <p:cNvPr id="4" name="图片 3"/>
          <p:cNvPicPr>
            <a:picLocks noChangeAspect="1"/>
          </p:cNvPicPr>
          <p:nvPr>
            <p:custDataLst>
              <p:tags r:id="rId2"/>
            </p:custDataLst>
          </p:nvPr>
        </p:nvPicPr>
        <p:blipFill>
          <a:blip r:embed="rId4"/>
          <a:stretch>
            <a:fillRect/>
          </a:stretch>
        </p:blipFill>
        <p:spPr>
          <a:xfrm>
            <a:off x="4217670" y="2066290"/>
            <a:ext cx="7974330" cy="3943350"/>
          </a:xfrm>
          <a:prstGeom prst="rect">
            <a:avLst/>
          </a:prstGeom>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学生开学后大规模返校的疫情隔离排查措施</a:t>
            </a:r>
            <a:endParaRPr lang="zh-CN" altLang="en-US"/>
          </a:p>
        </p:txBody>
      </p:sp>
      <p:pic>
        <p:nvPicPr>
          <p:cNvPr id="5" name="内容占位符 4"/>
          <p:cNvPicPr>
            <a:picLocks noGrp="1" noChangeAspect="1"/>
          </p:cNvPicPr>
          <p:nvPr>
            <p:ph idx="1"/>
          </p:nvPr>
        </p:nvPicPr>
        <p:blipFill>
          <a:blip r:embed="rId3"/>
          <a:stretch>
            <a:fillRect/>
          </a:stretch>
        </p:blipFill>
        <p:spPr>
          <a:xfrm>
            <a:off x="670560" y="1754505"/>
            <a:ext cx="3054350" cy="4759325"/>
          </a:xfrm>
          <a:prstGeom prst="rect">
            <a:avLst/>
          </a:prstGeom>
        </p:spPr>
      </p:pic>
      <p:pic>
        <p:nvPicPr>
          <p:cNvPr id="6" name="图片 5"/>
          <p:cNvPicPr>
            <a:picLocks noChangeAspect="1"/>
          </p:cNvPicPr>
          <p:nvPr/>
        </p:nvPicPr>
        <p:blipFill>
          <a:blip r:embed="rId4"/>
          <a:srcRect l="-521" t="-12053" r="521" b="12053"/>
          <a:stretch>
            <a:fillRect/>
          </a:stretch>
        </p:blipFill>
        <p:spPr>
          <a:xfrm>
            <a:off x="4176395" y="847725"/>
            <a:ext cx="2823210" cy="5666105"/>
          </a:xfrm>
          <a:prstGeom prst="rect">
            <a:avLst/>
          </a:prstGeom>
        </p:spPr>
      </p:pic>
      <p:pic>
        <p:nvPicPr>
          <p:cNvPr id="7" name="图片 6"/>
          <p:cNvPicPr>
            <a:picLocks noChangeAspect="1"/>
          </p:cNvPicPr>
          <p:nvPr/>
        </p:nvPicPr>
        <p:blipFill>
          <a:blip r:embed="rId5"/>
          <a:stretch>
            <a:fillRect/>
          </a:stretch>
        </p:blipFill>
        <p:spPr>
          <a:xfrm>
            <a:off x="8413115" y="1448435"/>
            <a:ext cx="2564130" cy="5065395"/>
          </a:xfrm>
          <a:prstGeom prst="rect">
            <a:avLst/>
          </a:prstGeom>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线下教学的教室固定化尝试，以及桌椅配置等</a:t>
            </a:r>
            <a:endParaRPr lang="zh-CN" altLang="en-US"/>
          </a:p>
        </p:txBody>
      </p:sp>
      <p:sp>
        <p:nvSpPr>
          <p:cNvPr id="3" name="内容占位符 2"/>
          <p:cNvSpPr>
            <a:spLocks noGrp="1"/>
          </p:cNvSpPr>
          <p:nvPr>
            <p:ph idx="1"/>
          </p:nvPr>
        </p:nvSpPr>
        <p:spPr/>
        <p:txBody>
          <a:bodyPr>
            <a:normAutofit lnSpcReduction="10000"/>
          </a:bodyPr>
          <a:lstStyle/>
          <a:p>
            <a:r>
              <a:rPr lang="zh-CN" altLang="en-US"/>
              <a:t>教室固定化</a:t>
            </a:r>
          </a:p>
          <a:p>
            <a:pPr marL="685800" lvl="1" indent="-228600">
              <a:buFont typeface="Arial" panose="020B0604020202020204" pitchFamily="34" charset="0"/>
              <a:buChar char="●"/>
            </a:pPr>
            <a:r>
              <a:rPr lang="zh-CN" altLang="en-US" sz="1800"/>
              <a:t>减少交叉感染</a:t>
            </a:r>
          </a:p>
          <a:p>
            <a:pPr marL="685800" lvl="1" indent="-228600">
              <a:buFont typeface="Arial" panose="020B0604020202020204" pitchFamily="34" charset="0"/>
              <a:buChar char="●"/>
            </a:pPr>
            <a:r>
              <a:rPr lang="zh-CN" altLang="en-US" sz="1800"/>
              <a:t>方便教室空气核酸监测的流调</a:t>
            </a:r>
          </a:p>
          <a:p>
            <a:pPr marL="685800" lvl="1" indent="-228600">
              <a:buFont typeface="Arial" panose="020B0604020202020204" pitchFamily="34" charset="0"/>
              <a:buChar char="●"/>
            </a:pPr>
            <a:endParaRPr lang="zh-CN" altLang="en-US" sz="1800"/>
          </a:p>
          <a:p>
            <a:pPr marL="228600" lvl="0" indent="-228600">
              <a:buFont typeface="Arial" panose="020B0604020202020204" pitchFamily="34" charset="0"/>
              <a:buChar char="●"/>
            </a:pPr>
            <a:r>
              <a:rPr lang="zh-CN" altLang="en-US">
                <a:solidFill>
                  <a:schemeClr val="tx1">
                    <a:lumMod val="65000"/>
                    <a:lumOff val="35000"/>
                  </a:schemeClr>
                </a:solidFill>
              </a:rPr>
              <a:t>桌椅远离讲台</a:t>
            </a:r>
            <a:r>
              <a:rPr lang="en-US" altLang="zh-CN">
                <a:solidFill>
                  <a:schemeClr val="tx1">
                    <a:lumMod val="65000"/>
                    <a:lumOff val="35000"/>
                  </a:schemeClr>
                </a:solidFill>
              </a:rPr>
              <a:t>3</a:t>
            </a:r>
            <a:r>
              <a:rPr lang="zh-CN" altLang="en-US">
                <a:solidFill>
                  <a:schemeClr val="tx1">
                    <a:lumMod val="65000"/>
                    <a:lumOff val="35000"/>
                  </a:schemeClr>
                </a:solidFill>
              </a:rPr>
              <a:t>米（右图）</a:t>
            </a:r>
          </a:p>
          <a:p>
            <a:pPr marL="228600" lvl="0" indent="-228600">
              <a:buFont typeface="Arial" panose="020B0604020202020204" pitchFamily="34" charset="0"/>
              <a:buChar char="●"/>
            </a:pPr>
            <a:endParaRPr lang="zh-CN" altLang="en-US">
              <a:solidFill>
                <a:schemeClr val="tx1">
                  <a:lumMod val="65000"/>
                  <a:lumOff val="35000"/>
                </a:schemeClr>
              </a:solidFill>
            </a:endParaRPr>
          </a:p>
          <a:p>
            <a:pPr marL="228600" lvl="0" indent="-228600">
              <a:buFont typeface="Arial" panose="020B0604020202020204" pitchFamily="34" charset="0"/>
              <a:buChar char="●"/>
            </a:pPr>
            <a:r>
              <a:rPr lang="zh-CN" altLang="en-US">
                <a:solidFill>
                  <a:schemeClr val="tx1">
                    <a:lumMod val="65000"/>
                    <a:lumOff val="35000"/>
                  </a:schemeClr>
                </a:solidFill>
              </a:rPr>
              <a:t>高风险同学下风区落座</a:t>
            </a:r>
          </a:p>
          <a:p>
            <a:pPr marL="0" lvl="0" indent="0">
              <a:buFont typeface="Arial" panose="020B0604020202020204" pitchFamily="34" charset="0"/>
              <a:buNone/>
            </a:pPr>
            <a:r>
              <a:rPr lang="zh-CN" altLang="en-US">
                <a:solidFill>
                  <a:schemeClr val="tx1">
                    <a:lumMod val="65000"/>
                    <a:lumOff val="35000"/>
                  </a:schemeClr>
                </a:solidFill>
              </a:rPr>
              <a:t>如必要则使用封印瓶</a:t>
            </a:r>
          </a:p>
          <a:p>
            <a:pPr marL="228600" lvl="0" indent="-228600">
              <a:buFont typeface="Arial" panose="020B0604020202020204" pitchFamily="34" charset="0"/>
              <a:buChar char="●"/>
            </a:pPr>
            <a:endParaRPr lang="zh-CN" altLang="en-US">
              <a:solidFill>
                <a:schemeClr val="tx1">
                  <a:lumMod val="65000"/>
                  <a:lumOff val="35000"/>
                </a:schemeClr>
              </a:solidFill>
            </a:endParaRPr>
          </a:p>
          <a:p>
            <a:pPr marL="228600" lvl="0" indent="-228600">
              <a:buFont typeface="Arial" panose="020B0604020202020204" pitchFamily="34" charset="0"/>
              <a:buChar char="●"/>
            </a:pPr>
            <a:r>
              <a:rPr lang="zh-CN" altLang="en-US">
                <a:solidFill>
                  <a:schemeClr val="tx1">
                    <a:lumMod val="65000"/>
                    <a:lumOff val="35000"/>
                  </a:schemeClr>
                </a:solidFill>
              </a:rPr>
              <a:t>旁边配置</a:t>
            </a:r>
            <a:r>
              <a:rPr lang="en-US" altLang="zh-CN">
                <a:solidFill>
                  <a:schemeClr val="tx1">
                    <a:lumMod val="65000"/>
                    <a:lumOff val="35000"/>
                  </a:schemeClr>
                </a:solidFill>
              </a:rPr>
              <a:t>CRBOX</a:t>
            </a:r>
            <a:r>
              <a:rPr lang="zh-CN" altLang="en-US">
                <a:solidFill>
                  <a:schemeClr val="tx1">
                    <a:lumMod val="65000"/>
                    <a:lumOff val="35000"/>
                  </a:schemeClr>
                </a:solidFill>
              </a:rPr>
              <a:t>进一步</a:t>
            </a:r>
          </a:p>
          <a:p>
            <a:pPr marL="0" lvl="0" indent="0">
              <a:buFont typeface="Arial" panose="020B0604020202020204" pitchFamily="34" charset="0"/>
              <a:buNone/>
            </a:pPr>
            <a:r>
              <a:rPr lang="zh-CN" altLang="en-US">
                <a:solidFill>
                  <a:schemeClr val="tx1">
                    <a:lumMod val="65000"/>
                    <a:lumOff val="35000"/>
                  </a:schemeClr>
                </a:solidFill>
              </a:rPr>
              <a:t>吸附其呼出气溶胶</a:t>
            </a:r>
          </a:p>
        </p:txBody>
      </p:sp>
      <p:pic>
        <p:nvPicPr>
          <p:cNvPr id="4" name="图片 3"/>
          <p:cNvPicPr>
            <a:picLocks noChangeAspect="1"/>
          </p:cNvPicPr>
          <p:nvPr/>
        </p:nvPicPr>
        <p:blipFill>
          <a:blip r:embed="rId3"/>
          <a:stretch>
            <a:fillRect/>
          </a:stretch>
        </p:blipFill>
        <p:spPr>
          <a:xfrm>
            <a:off x="3891915" y="3152140"/>
            <a:ext cx="8300085" cy="3705860"/>
          </a:xfrm>
          <a:prstGeom prst="rect">
            <a:avLst/>
          </a:prstGeom>
        </p:spPr>
      </p:pic>
      <p:pic>
        <p:nvPicPr>
          <p:cNvPr id="5" name="图片 4"/>
          <p:cNvPicPr>
            <a:picLocks noChangeAspect="1"/>
          </p:cNvPicPr>
          <p:nvPr/>
        </p:nvPicPr>
        <p:blipFill>
          <a:blip r:embed="rId4"/>
          <a:stretch>
            <a:fillRect/>
          </a:stretch>
        </p:blipFill>
        <p:spPr>
          <a:xfrm>
            <a:off x="5565775" y="1751965"/>
            <a:ext cx="4953000" cy="1400175"/>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学生周末自由外出，返校隔离的制度与后勤</a:t>
            </a:r>
            <a:endParaRPr lang="zh-CN" altLang="en-US"/>
          </a:p>
        </p:txBody>
      </p:sp>
      <p:sp>
        <p:nvSpPr>
          <p:cNvPr id="3" name="内容占位符 2"/>
          <p:cNvSpPr>
            <a:spLocks noGrp="1"/>
          </p:cNvSpPr>
          <p:nvPr>
            <p:ph idx="1"/>
          </p:nvPr>
        </p:nvSpPr>
        <p:spPr>
          <a:xfrm>
            <a:off x="608330" y="1490345"/>
            <a:ext cx="7399655" cy="4759325"/>
          </a:xfrm>
        </p:spPr>
        <p:txBody>
          <a:bodyPr/>
          <a:lstStyle/>
          <a:p>
            <a:r>
              <a:rPr lang="zh-CN" altLang="en-US"/>
              <a:t>分批按指标外出，回校后按开学入校隔离流程，在隔离点隔离，检测等额外费用学生自理，隔离点被感染风险自负</a:t>
            </a:r>
          </a:p>
          <a:p>
            <a:endParaRPr lang="zh-CN" altLang="en-US"/>
          </a:p>
          <a:p>
            <a:r>
              <a:rPr lang="zh-CN" altLang="en-US"/>
              <a:t>协调联动区域疾控部门，得到区域数据，结合区域社会面感染水平，调控每周外出学生人数，确保校内力量，能消化风险</a:t>
            </a:r>
          </a:p>
        </p:txBody>
      </p:sp>
      <p:pic>
        <p:nvPicPr>
          <p:cNvPr id="4" name="图片 3"/>
          <p:cNvPicPr>
            <a:picLocks noChangeAspect="1"/>
          </p:cNvPicPr>
          <p:nvPr/>
        </p:nvPicPr>
        <p:blipFill>
          <a:blip r:embed="rId3"/>
          <a:stretch>
            <a:fillRect/>
          </a:stretch>
        </p:blipFill>
        <p:spPr>
          <a:xfrm>
            <a:off x="8065135" y="1251585"/>
            <a:ext cx="3938905" cy="5591810"/>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阳性传染期教师的在线教学准备及工伤避免</a:t>
            </a:r>
            <a:endParaRPr lang="zh-CN" altLang="en-US"/>
          </a:p>
        </p:txBody>
      </p:sp>
      <p:sp>
        <p:nvSpPr>
          <p:cNvPr id="3" name="内容占位符 2"/>
          <p:cNvSpPr>
            <a:spLocks noGrp="1"/>
          </p:cNvSpPr>
          <p:nvPr>
            <p:ph idx="1"/>
          </p:nvPr>
        </p:nvSpPr>
        <p:spPr/>
        <p:txBody>
          <a:bodyPr/>
          <a:lstStyle/>
          <a:p>
            <a:r>
              <a:rPr lang="zh-CN" altLang="en-US"/>
              <a:t>能休假尽量休假，康复后再补课</a:t>
            </a:r>
          </a:p>
          <a:p>
            <a:endParaRPr lang="zh-CN" altLang="en-US"/>
          </a:p>
          <a:p>
            <a:r>
              <a:rPr lang="zh-CN" altLang="en-US"/>
              <a:t>在线教学的网络带宽准备，如果要在校内特定场所开展网络教学，相关场所准备</a:t>
            </a:r>
          </a:p>
          <a:p>
            <a:endParaRPr lang="zh-CN" altLang="en-US"/>
          </a:p>
          <a:p>
            <a:r>
              <a:rPr lang="zh-CN" altLang="en-US"/>
              <a:t>在线教学，以辅导做练习题为主，减少教师体力消耗</a:t>
            </a:r>
          </a:p>
          <a:p>
            <a:endParaRPr lang="zh-CN" altLang="en-US"/>
          </a:p>
          <a:p>
            <a:r>
              <a:rPr lang="zh-CN" altLang="en-US"/>
              <a:t>实在要开展在线教学，建议教师共享主要家庭成员联系方式，给教学班级主要多名班委，发生意外时，班委能紧急联系教师家属</a:t>
            </a:r>
          </a:p>
          <a:p>
            <a:endParaRPr lang="zh-CN" altLang="en-US"/>
          </a:p>
          <a:p>
            <a:r>
              <a:rPr lang="zh-CN" altLang="en-US"/>
              <a:t>坐班教师若阳性传染期内必须到岗，得有相应措施避免染疫面扩大，以及在岗及通勤照护措施</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chemeClr val="tx1">
                    <a:lumMod val="65000"/>
                    <a:lumOff val="35000"/>
                  </a:schemeClr>
                </a:solidFill>
                <a:sym typeface="+mn-ea"/>
              </a:rPr>
              <a:t>相关专业学生相关课程开设以响应时代扩大竞争力</a:t>
            </a:r>
            <a:endParaRPr lang="zh-CN" altLang="en-US"/>
          </a:p>
        </p:txBody>
      </p:sp>
      <p:sp>
        <p:nvSpPr>
          <p:cNvPr id="3" name="内容占位符 2"/>
          <p:cNvSpPr>
            <a:spLocks noGrp="1"/>
          </p:cNvSpPr>
          <p:nvPr>
            <p:ph idx="1"/>
          </p:nvPr>
        </p:nvSpPr>
        <p:spPr/>
        <p:txBody>
          <a:bodyPr/>
          <a:lstStyle/>
          <a:p>
            <a:r>
              <a:rPr lang="zh-CN" altLang="en-US">
                <a:sym typeface="+mn-ea"/>
              </a:rPr>
              <a:t>检验医学</a:t>
            </a:r>
          </a:p>
          <a:p>
            <a:endParaRPr lang="zh-CN" altLang="en-US">
              <a:sym typeface="+mn-ea"/>
            </a:endParaRPr>
          </a:p>
          <a:p>
            <a:r>
              <a:rPr lang="zh-CN" altLang="en-US">
                <a:sym typeface="+mn-ea"/>
              </a:rPr>
              <a:t>荧光定量</a:t>
            </a:r>
            <a:r>
              <a:rPr lang="en-US" altLang="zh-CN">
                <a:sym typeface="+mn-ea"/>
              </a:rPr>
              <a:t>PCR</a:t>
            </a:r>
          </a:p>
          <a:p>
            <a:r>
              <a:rPr lang="zh-CN" altLang="en-US">
                <a:sym typeface="+mn-ea"/>
              </a:rPr>
              <a:t>等温扩增技术</a:t>
            </a:r>
          </a:p>
          <a:p>
            <a:r>
              <a:rPr lang="en-US" altLang="zh-CN">
                <a:sym typeface="+mn-ea"/>
              </a:rPr>
              <a:t>NGS</a:t>
            </a:r>
            <a:r>
              <a:rPr lang="zh-CN" altLang="en-US">
                <a:sym typeface="+mn-ea"/>
              </a:rPr>
              <a:t>测序技术</a:t>
            </a:r>
          </a:p>
          <a:p>
            <a:r>
              <a:rPr lang="zh-CN" altLang="en-US">
                <a:sym typeface="+mn-ea"/>
              </a:rPr>
              <a:t>纳米孔测序技术</a:t>
            </a:r>
          </a:p>
          <a:p>
            <a:endParaRPr lang="zh-CN" altLang="en-US"/>
          </a:p>
        </p:txBody>
      </p:sp>
      <p:pic>
        <p:nvPicPr>
          <p:cNvPr id="5" name="图片 4"/>
          <p:cNvPicPr>
            <a:picLocks noChangeAspect="1"/>
          </p:cNvPicPr>
          <p:nvPr/>
        </p:nvPicPr>
        <p:blipFill>
          <a:blip r:embed="rId3"/>
          <a:stretch>
            <a:fillRect/>
          </a:stretch>
        </p:blipFill>
        <p:spPr>
          <a:xfrm>
            <a:off x="7928610" y="1222375"/>
            <a:ext cx="3983990" cy="5635625"/>
          </a:xfrm>
          <a:prstGeom prst="rect">
            <a:avLst/>
          </a:prstGeom>
        </p:spPr>
      </p:pic>
      <p:pic>
        <p:nvPicPr>
          <p:cNvPr id="4" name="图片 3"/>
          <p:cNvPicPr>
            <a:picLocks noChangeAspect="1"/>
          </p:cNvPicPr>
          <p:nvPr/>
        </p:nvPicPr>
        <p:blipFill>
          <a:blip r:embed="rId4"/>
          <a:stretch>
            <a:fillRect/>
          </a:stretch>
        </p:blipFill>
        <p:spPr>
          <a:xfrm>
            <a:off x="3549650" y="1353185"/>
            <a:ext cx="4090670" cy="5504815"/>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chemeClr val="tx1">
                    <a:lumMod val="65000"/>
                    <a:lumOff val="35000"/>
                  </a:schemeClr>
                </a:solidFill>
                <a:sym typeface="+mn-ea"/>
              </a:rPr>
              <a:t>相关专业学生相关课程开设以响应时代扩大竞争力</a:t>
            </a:r>
            <a:endParaRPr lang="zh-CN" altLang="en-US"/>
          </a:p>
        </p:txBody>
      </p:sp>
      <p:sp>
        <p:nvSpPr>
          <p:cNvPr id="3" name="内容占位符 2"/>
          <p:cNvSpPr>
            <a:spLocks noGrp="1"/>
          </p:cNvSpPr>
          <p:nvPr>
            <p:ph idx="1"/>
          </p:nvPr>
        </p:nvSpPr>
        <p:spPr/>
        <p:txBody>
          <a:bodyPr/>
          <a:lstStyle/>
          <a:p>
            <a:r>
              <a:rPr lang="zh-CN" altLang="en-US">
                <a:sym typeface="+mn-ea"/>
              </a:rPr>
              <a:t>医学大数据</a:t>
            </a:r>
            <a:endParaRPr lang="zh-CN" altLang="en-US"/>
          </a:p>
        </p:txBody>
      </p:sp>
      <p:pic>
        <p:nvPicPr>
          <p:cNvPr id="4" name="图片 3"/>
          <p:cNvPicPr>
            <a:picLocks noChangeAspect="1"/>
          </p:cNvPicPr>
          <p:nvPr/>
        </p:nvPicPr>
        <p:blipFill>
          <a:blip r:embed="rId3"/>
          <a:stretch>
            <a:fillRect/>
          </a:stretch>
        </p:blipFill>
        <p:spPr>
          <a:xfrm>
            <a:off x="3963670" y="1490345"/>
            <a:ext cx="3628390" cy="5149215"/>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chemeClr val="tx1">
                    <a:lumMod val="65000"/>
                    <a:lumOff val="35000"/>
                  </a:schemeClr>
                </a:solidFill>
                <a:sym typeface="+mn-ea"/>
              </a:rPr>
              <a:t>相关专业学生相关课程开设以响应时代扩大竞争力</a:t>
            </a:r>
            <a:endParaRPr lang="zh-CN" altLang="en-US"/>
          </a:p>
        </p:txBody>
      </p:sp>
      <p:sp>
        <p:nvSpPr>
          <p:cNvPr id="3" name="内容占位符 2"/>
          <p:cNvSpPr>
            <a:spLocks noGrp="1"/>
          </p:cNvSpPr>
          <p:nvPr>
            <p:ph idx="1"/>
          </p:nvPr>
        </p:nvSpPr>
        <p:spPr/>
        <p:txBody>
          <a:bodyPr/>
          <a:lstStyle/>
          <a:p>
            <a:r>
              <a:rPr lang="zh-CN" altLang="en-US">
                <a:sym typeface="+mn-ea"/>
              </a:rPr>
              <a:t>公共卫生</a:t>
            </a:r>
            <a:endParaRPr lang="zh-CN" altLang="en-US"/>
          </a:p>
        </p:txBody>
      </p:sp>
      <p:pic>
        <p:nvPicPr>
          <p:cNvPr id="4" name="图片 3"/>
          <p:cNvPicPr>
            <a:picLocks noChangeAspect="1"/>
          </p:cNvPicPr>
          <p:nvPr/>
        </p:nvPicPr>
        <p:blipFill>
          <a:blip r:embed="rId3"/>
          <a:stretch>
            <a:fillRect/>
          </a:stretch>
        </p:blipFill>
        <p:spPr>
          <a:xfrm>
            <a:off x="2599690" y="1490345"/>
            <a:ext cx="3923665" cy="5340985"/>
          </a:xfrm>
          <a:prstGeom prst="rect">
            <a:avLst/>
          </a:prstGeom>
        </p:spPr>
      </p:pic>
      <p:pic>
        <p:nvPicPr>
          <p:cNvPr id="5" name="图片 4"/>
          <p:cNvPicPr>
            <a:picLocks noChangeAspect="1"/>
          </p:cNvPicPr>
          <p:nvPr/>
        </p:nvPicPr>
        <p:blipFill>
          <a:blip r:embed="rId4"/>
          <a:stretch>
            <a:fillRect/>
          </a:stretch>
        </p:blipFill>
        <p:spPr>
          <a:xfrm>
            <a:off x="7341870" y="1490345"/>
            <a:ext cx="4003040" cy="5343525"/>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tx1">
                    <a:lumMod val="65000"/>
                    <a:lumOff val="35000"/>
                  </a:schemeClr>
                </a:solidFill>
                <a:sym typeface="+mn-ea"/>
              </a:rPr>
              <a:t>风暨气流运输病毒气溶胶问题涉及的考虑事项</a:t>
            </a:r>
            <a:endParaRPr lang="zh-CN" altLang="en-US"/>
          </a:p>
        </p:txBody>
      </p:sp>
      <p:sp>
        <p:nvSpPr>
          <p:cNvPr id="3" name="内容占位符 2"/>
          <p:cNvSpPr>
            <a:spLocks noGrp="1"/>
          </p:cNvSpPr>
          <p:nvPr>
            <p:ph idx="1"/>
          </p:nvPr>
        </p:nvSpPr>
        <p:spPr/>
        <p:txBody>
          <a:bodyPr/>
          <a:lstStyle/>
          <a:p>
            <a:r>
              <a:rPr lang="zh-CN" altLang="en-US"/>
              <a:t>简易风向标的设置，彩带</a:t>
            </a:r>
          </a:p>
          <a:p>
            <a:endParaRPr lang="zh-CN" altLang="en-US"/>
          </a:p>
          <a:p>
            <a:r>
              <a:rPr lang="zh-CN" altLang="en-US"/>
              <a:t>经常观察风向，高风险人员室内位置及住宿等，尽可能安排在下风向，且利用封印瓶和</a:t>
            </a:r>
            <a:r>
              <a:rPr lang="en-US" altLang="zh-CN"/>
              <a:t>CRBOX</a:t>
            </a:r>
            <a:r>
              <a:rPr lang="zh-CN" altLang="en-US"/>
              <a:t>进一步消解</a:t>
            </a:r>
          </a:p>
          <a:p>
            <a:endParaRPr lang="zh-CN" altLang="en-US"/>
          </a:p>
          <a:p>
            <a:r>
              <a:rPr lang="zh-CN" altLang="en-US"/>
              <a:t>室内可以考虑用静电棉处理进风口，如纱门纱窗、中央空调出风口，捕捉滤过颗粒物。但在我校基本不适用；或者说，改造加装成本过大，收益过小</a:t>
            </a:r>
          </a:p>
          <a:p>
            <a:endParaRPr lang="zh-CN" altLang="en-US"/>
          </a:p>
          <a:p>
            <a:r>
              <a:rPr lang="zh-CN" altLang="en-US"/>
              <a:t>其它：阳性人员的排泄物，高温灭菌后再进入污水管网系统</a:t>
            </a: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chemeClr val="tx1">
                    <a:lumMod val="65000"/>
                    <a:lumOff val="35000"/>
                  </a:schemeClr>
                </a:solidFill>
                <a:sym typeface="+mn-ea"/>
              </a:rPr>
              <a:t>是否进一步尝试向上（州文体局）汇报，保州教育系统师生安全？</a:t>
            </a:r>
            <a:endParaRPr lang="zh-CN" altLang="en-US"/>
          </a:p>
        </p:txBody>
      </p:sp>
      <p:sp>
        <p:nvSpPr>
          <p:cNvPr id="3" name="内容占位符 2"/>
          <p:cNvSpPr>
            <a:spLocks noGrp="1"/>
          </p:cNvSpPr>
          <p:nvPr>
            <p:ph idx="1"/>
          </p:nvPr>
        </p:nvSpPr>
        <p:spPr/>
        <p:txBody>
          <a:bodyPr/>
          <a:lstStyle/>
          <a:p>
            <a:r>
              <a:rPr lang="zh-CN" altLang="en-US"/>
              <a:t>走读生比例很小的高校，风险相对小</a:t>
            </a:r>
          </a:p>
          <a:p>
            <a:endParaRPr lang="zh-CN" altLang="en-US"/>
          </a:p>
          <a:p>
            <a:r>
              <a:rPr lang="zh-CN" altLang="en-US"/>
              <a:t>每天走读入学，家族成员成分复杂的中小学的线下教学的安全恢复，才是更头疼的</a:t>
            </a:r>
          </a:p>
          <a:p>
            <a:endParaRPr lang="zh-CN" altLang="en-US"/>
          </a:p>
          <a:p>
            <a:r>
              <a:rPr lang="zh-CN" altLang="en-US"/>
              <a:t>总之，能线上尽量线上，肯定更安全。理论方面的学习，比较适合线上教学。</a:t>
            </a:r>
          </a:p>
          <a:p>
            <a:endParaRPr lang="zh-CN" altLang="en-US"/>
          </a:p>
          <a:p>
            <a:r>
              <a:rPr lang="zh-CN" altLang="en-US"/>
              <a:t>线下教学，实验课、实习、考试等，如果有条件，还是尽量错峰。</a:t>
            </a:r>
          </a:p>
          <a:p>
            <a:endParaRPr lang="zh-CN" altLang="en-US"/>
          </a:p>
          <a:p>
            <a:r>
              <a:rPr lang="zh-CN" altLang="en-US"/>
              <a:t>我个人觉得，这时候，学生的健康，比面子重要，戴防毒面具最安全省事，就戴防毒面具吧（虽然也存在积累击穿时间，但已经是已知最长安全时间的了，另外就是产能估计一下子满足不了）。</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可能的措施及执行者（未充分了解经济可行性）</a:t>
            </a:r>
          </a:p>
        </p:txBody>
      </p:sp>
      <p:sp>
        <p:nvSpPr>
          <p:cNvPr id="3" name="内容占位符 2"/>
          <p:cNvSpPr>
            <a:spLocks noGrp="1"/>
          </p:cNvSpPr>
          <p:nvPr>
            <p:ph idx="1"/>
          </p:nvPr>
        </p:nvSpPr>
        <p:spPr/>
        <p:txBody>
          <a:bodyPr>
            <a:normAutofit lnSpcReduction="20000"/>
          </a:bodyPr>
          <a:lstStyle/>
          <a:p>
            <a:r>
              <a:rPr lang="zh-CN" altLang="en-US"/>
              <a:t>师生吸入气体中，病原微生物浓度控制措施</a:t>
            </a:r>
          </a:p>
          <a:p>
            <a:pPr marL="685800" lvl="1" indent="-228600">
              <a:buFont typeface="Arial" panose="020B0604020202020204" pitchFamily="34" charset="0"/>
              <a:buChar char="●"/>
            </a:pPr>
            <a:r>
              <a:rPr lang="zh-CN" altLang="en-US" sz="1800">
                <a:solidFill>
                  <a:schemeClr val="tx1">
                    <a:lumMod val="65000"/>
                    <a:lumOff val="35000"/>
                  </a:schemeClr>
                </a:solidFill>
              </a:rPr>
              <a:t>个人呼吸防护用具升级（师生寒假各自完成）</a:t>
            </a:r>
          </a:p>
          <a:p>
            <a:pPr marL="685800" lvl="1" indent="-228600">
              <a:buFont typeface="Arial" panose="020B0604020202020204" pitchFamily="34" charset="0"/>
              <a:buChar char="●"/>
            </a:pPr>
            <a:r>
              <a:rPr lang="zh-CN" altLang="en-US" sz="1800">
                <a:solidFill>
                  <a:schemeClr val="tx1">
                    <a:lumMod val="65000"/>
                    <a:lumOff val="35000"/>
                  </a:schemeClr>
                </a:solidFill>
              </a:rPr>
              <a:t>环境气溶胶控制</a:t>
            </a:r>
            <a:r>
              <a:rPr lang="zh-CN" altLang="en-US" sz="1800">
                <a:sym typeface="+mn-ea"/>
              </a:rPr>
              <a:t>（班级为单位学生返校后完成，班级专人负责）</a:t>
            </a:r>
          </a:p>
          <a:p>
            <a:pPr marL="1143000" lvl="2" indent="-228600">
              <a:buFont typeface="Arial" panose="020B0604020202020204" pitchFamily="34" charset="0"/>
              <a:buChar char="●"/>
            </a:pPr>
            <a:r>
              <a:rPr lang="zh-CN" altLang="en-US" sz="1800">
                <a:solidFill>
                  <a:schemeClr val="tx1">
                    <a:lumMod val="65000"/>
                    <a:lumOff val="35000"/>
                  </a:schemeClr>
                </a:solidFill>
                <a:sym typeface="+mn-ea"/>
              </a:rPr>
              <a:t>阳性人员呼出控制：反向水烟筒（学生假期在家自制）</a:t>
            </a:r>
            <a:endParaRPr lang="en-US" altLang="zh-CN" sz="1800">
              <a:solidFill>
                <a:schemeClr val="tx1">
                  <a:lumMod val="65000"/>
                  <a:lumOff val="35000"/>
                </a:schemeClr>
              </a:solidFill>
            </a:endParaRPr>
          </a:p>
          <a:p>
            <a:pPr marL="1143000" lvl="2" indent="-228600">
              <a:buFont typeface="Arial" panose="020B0604020202020204" pitchFamily="34" charset="0"/>
              <a:buChar char="●"/>
            </a:pPr>
            <a:r>
              <a:rPr lang="zh-CN" altLang="en-US" sz="1800">
                <a:sym typeface="+mn-ea"/>
              </a:rPr>
              <a:t>二氧化碳等参数监测作为间接指标指导换气</a:t>
            </a:r>
            <a:endParaRPr lang="zh-CN" altLang="en-US" sz="1800"/>
          </a:p>
          <a:p>
            <a:pPr marL="1143000" lvl="2" indent="-228600">
              <a:buFont typeface="Arial" panose="020B0604020202020204" pitchFamily="34" charset="0"/>
              <a:buChar char="●"/>
            </a:pPr>
            <a:r>
              <a:rPr lang="en-US" altLang="zh-CN" sz="1800">
                <a:sym typeface="+mn-ea"/>
              </a:rPr>
              <a:t>CRBOX</a:t>
            </a:r>
            <a:r>
              <a:rPr lang="zh-CN" altLang="en-US" sz="1800">
                <a:sym typeface="+mn-ea"/>
              </a:rPr>
              <a:t>空气净化经济型装置</a:t>
            </a:r>
            <a:endParaRPr lang="zh-CN" altLang="en-US" sz="1800">
              <a:solidFill>
                <a:schemeClr val="tx1">
                  <a:lumMod val="65000"/>
                  <a:lumOff val="35000"/>
                </a:schemeClr>
              </a:solidFill>
            </a:endParaRPr>
          </a:p>
          <a:p>
            <a:pPr marL="1143000" lvl="2" indent="-228600">
              <a:buFont typeface="Arial" panose="020B0604020202020204" pitchFamily="34" charset="0"/>
              <a:buChar char="●"/>
            </a:pPr>
            <a:r>
              <a:rPr lang="zh-CN" altLang="en-US" sz="1800">
                <a:solidFill>
                  <a:schemeClr val="tx1">
                    <a:lumMod val="65000"/>
                    <a:lumOff val="35000"/>
                  </a:schemeClr>
                </a:solidFill>
              </a:rPr>
              <a:t>紫外臭氧消毒机与旧有消毒液的经济与功效再权衡（后勤处保卫处）</a:t>
            </a:r>
          </a:p>
          <a:p>
            <a:pPr marL="228600" lvl="0" indent="-228600">
              <a:buFont typeface="Arial" panose="020B0604020202020204" pitchFamily="34" charset="0"/>
              <a:buChar char="●"/>
            </a:pPr>
            <a:r>
              <a:rPr lang="zh-CN" altLang="en-US">
                <a:solidFill>
                  <a:schemeClr val="tx1">
                    <a:lumMod val="65000"/>
                    <a:lumOff val="35000"/>
                  </a:schemeClr>
                </a:solidFill>
              </a:rPr>
              <a:t>全体核酸的优化措施（</a:t>
            </a:r>
            <a:r>
              <a:rPr lang="zh-CN" altLang="en-US">
                <a:sym typeface="+mn-ea"/>
              </a:rPr>
              <a:t>检验教研室）</a:t>
            </a:r>
            <a:endParaRPr lang="zh-CN" altLang="en-US">
              <a:solidFill>
                <a:schemeClr val="tx1">
                  <a:lumMod val="65000"/>
                  <a:lumOff val="35000"/>
                </a:schemeClr>
              </a:solidFill>
            </a:endParaRPr>
          </a:p>
          <a:p>
            <a:pPr marL="685800" lvl="1" indent="-228600">
              <a:buFont typeface="Arial" panose="020B0604020202020204" pitchFamily="34" charset="0"/>
              <a:buChar char="●"/>
            </a:pPr>
            <a:r>
              <a:rPr lang="zh-CN" altLang="en-US" sz="1800">
                <a:solidFill>
                  <a:schemeClr val="tx1">
                    <a:lumMod val="65000"/>
                    <a:lumOff val="35000"/>
                  </a:schemeClr>
                </a:solidFill>
              </a:rPr>
              <a:t>宿舍污水核酸监测（公卫教研室、后勤处协同改造基建）</a:t>
            </a:r>
          </a:p>
          <a:p>
            <a:pPr marL="685800" lvl="1" indent="-228600">
              <a:buFont typeface="Arial" panose="020B0604020202020204" pitchFamily="34" charset="0"/>
              <a:buChar char="●"/>
            </a:pPr>
            <a:r>
              <a:rPr lang="zh-CN" altLang="en-US" sz="1800">
                <a:solidFill>
                  <a:schemeClr val="tx1">
                    <a:lumMod val="65000"/>
                    <a:lumOff val="35000"/>
                  </a:schemeClr>
                </a:solidFill>
              </a:rPr>
              <a:t>教室气溶胶病毒核酸监测（公卫教研室）</a:t>
            </a:r>
          </a:p>
          <a:p>
            <a:pPr marL="685800" lvl="1" indent="-228600">
              <a:buFont typeface="Arial" panose="020B0604020202020204" pitchFamily="34" charset="0"/>
              <a:buChar char="●"/>
            </a:pPr>
            <a:r>
              <a:rPr lang="zh-CN" altLang="en-US" sz="1800">
                <a:solidFill>
                  <a:schemeClr val="tx1">
                    <a:lumMod val="65000"/>
                    <a:lumOff val="35000"/>
                  </a:schemeClr>
                </a:solidFill>
              </a:rPr>
              <a:t>对应简易分子实验室的可行性与经济性再权衡（估计其中金额最大项，校领导）</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olidFill>
                  <a:schemeClr val="tx1">
                    <a:lumMod val="65000"/>
                    <a:lumOff val="35000"/>
                  </a:schemeClr>
                </a:solidFill>
                <a:sym typeface="+mn-ea"/>
              </a:rPr>
              <a:t>成功案例：台积电（据说）</a:t>
            </a:r>
            <a:endParaRPr lang="zh-CN" altLang="en-US"/>
          </a:p>
        </p:txBody>
      </p:sp>
      <p:pic>
        <p:nvPicPr>
          <p:cNvPr id="4" name="内容占位符 3"/>
          <p:cNvPicPr>
            <a:picLocks noGrp="1" noChangeAspect="1"/>
          </p:cNvPicPr>
          <p:nvPr>
            <p:ph idx="1"/>
          </p:nvPr>
        </p:nvPicPr>
        <p:blipFill>
          <a:blip r:embed="rId3"/>
          <a:stretch>
            <a:fillRect/>
          </a:stretch>
        </p:blipFill>
        <p:spPr>
          <a:xfrm>
            <a:off x="1143000" y="2098675"/>
            <a:ext cx="5439410" cy="4759325"/>
          </a:xfrm>
          <a:prstGeom prst="rect">
            <a:avLst/>
          </a:prstGeom>
        </p:spPr>
      </p:pic>
      <p:pic>
        <p:nvPicPr>
          <p:cNvPr id="5" name="图片 4"/>
          <p:cNvPicPr>
            <a:picLocks noChangeAspect="1"/>
          </p:cNvPicPr>
          <p:nvPr/>
        </p:nvPicPr>
        <p:blipFill>
          <a:blip r:embed="rId4"/>
          <a:stretch>
            <a:fillRect/>
          </a:stretch>
        </p:blipFill>
        <p:spPr>
          <a:xfrm>
            <a:off x="7447915" y="-259715"/>
            <a:ext cx="3601085" cy="7117715"/>
          </a:xfrm>
          <a:prstGeom prst="rect">
            <a:avLst/>
          </a:prstGeom>
        </p:spPr>
      </p:pic>
      <p:sp>
        <p:nvSpPr>
          <p:cNvPr id="6" name="内容占位符 2"/>
          <p:cNvSpPr>
            <a:spLocks noGrp="1"/>
          </p:cNvSpPr>
          <p:nvPr/>
        </p:nvSpPr>
        <p:spPr>
          <a:xfrm>
            <a:off x="454730" y="1490400"/>
            <a:ext cx="10969200" cy="47592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未来，在我们单位工作学习，感染率低于区域社会面多少呢？</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olidFill>
                  <a:schemeClr val="tx1">
                    <a:lumMod val="65000"/>
                    <a:lumOff val="35000"/>
                  </a:schemeClr>
                </a:solidFill>
                <a:sym typeface="+mn-ea"/>
              </a:rPr>
              <a:t>保护好下一代，我们是光荣的教育工作者</a:t>
            </a:r>
            <a:endParaRPr lang="zh-CN" altLang="en-US"/>
          </a:p>
        </p:txBody>
      </p:sp>
      <p:sp>
        <p:nvSpPr>
          <p:cNvPr id="3" name="内容占位符 2"/>
          <p:cNvSpPr>
            <a:spLocks noGrp="1"/>
          </p:cNvSpPr>
          <p:nvPr>
            <p:ph idx="1"/>
          </p:nvPr>
        </p:nvSpPr>
        <p:spPr/>
        <p:txBody>
          <a:bodyPr>
            <a:noAutofit/>
          </a:bodyPr>
          <a:lstStyle/>
          <a:p>
            <a:r>
              <a:rPr lang="zh-CN" altLang="en-US" dirty="0"/>
              <a:t>激烈的国际斗争大背景下</a:t>
            </a:r>
          </a:p>
          <a:p>
            <a:r>
              <a:rPr lang="zh-CN" altLang="en-US" dirty="0"/>
              <a:t>我们是教育工作者</a:t>
            </a:r>
          </a:p>
          <a:p>
            <a:r>
              <a:rPr lang="zh-CN" altLang="en-US" dirty="0"/>
              <a:t>爱国是教育工作者的重要前提</a:t>
            </a:r>
          </a:p>
          <a:p>
            <a:r>
              <a:rPr lang="zh-CN" altLang="en-US" dirty="0"/>
              <a:t>为了国家的未来</a:t>
            </a:r>
          </a:p>
          <a:p>
            <a:r>
              <a:rPr lang="zh-CN" altLang="en-US" dirty="0"/>
              <a:t>我们应该守护好我们的庄稼</a:t>
            </a:r>
          </a:p>
          <a:p>
            <a:r>
              <a:rPr lang="zh-CN" altLang="en-US" dirty="0"/>
              <a:t>让他们安全茁壮成长</a:t>
            </a:r>
          </a:p>
          <a:p>
            <a:r>
              <a:rPr lang="zh-CN" altLang="en-US" dirty="0"/>
              <a:t>莫问前路</a:t>
            </a:r>
          </a:p>
          <a:p>
            <a:r>
              <a:rPr lang="zh-CN" altLang="en-US" dirty="0"/>
              <a:t>尽力去力挽狂澜吧！</a:t>
            </a:r>
          </a:p>
          <a:p>
            <a:endParaRPr lang="zh-CN" altLang="en-US" sz="1400" dirty="0"/>
          </a:p>
          <a:p>
            <a:r>
              <a:rPr lang="zh-CN" altLang="en-US" sz="1400" dirty="0"/>
              <a:t>能力有限，但有不足，请邮件联系斧正：</a:t>
            </a:r>
            <a:r>
              <a:rPr lang="en-US" altLang="zh-CN" sz="1400" dirty="0"/>
              <a:t>moligence@qq.com</a:t>
            </a:r>
            <a:r>
              <a:rPr lang="zh-CN" altLang="en-US" sz="1400" dirty="0"/>
              <a:t>（我其实想赶紧写测序面具论文，但家附近要守好）</a:t>
            </a:r>
            <a:endParaRPr lang="en-US" altLang="zh-CN" sz="1400" dirty="0"/>
          </a:p>
          <a:p>
            <a:pPr algn="r"/>
            <a:r>
              <a:rPr lang="zh-CN" altLang="en-US" sz="1400" dirty="0"/>
              <a:t>分子智能学使徒</a:t>
            </a:r>
            <a:r>
              <a:rPr lang="en-US" altLang="zh-CN" sz="1400" dirty="0"/>
              <a:t>20230106</a:t>
            </a:r>
          </a:p>
          <a:p>
            <a:endParaRPr lang="en-US" altLang="zh-CN" sz="1400"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可能的措施及执行者（未充分了解经济可行性）</a:t>
            </a:r>
          </a:p>
        </p:txBody>
      </p:sp>
      <p:sp>
        <p:nvSpPr>
          <p:cNvPr id="3" name="内容占位符 2"/>
          <p:cNvSpPr>
            <a:spLocks noGrp="1"/>
          </p:cNvSpPr>
          <p:nvPr>
            <p:ph idx="1"/>
          </p:nvPr>
        </p:nvSpPr>
        <p:spPr/>
        <p:txBody>
          <a:bodyPr>
            <a:normAutofit lnSpcReduction="20000"/>
          </a:bodyPr>
          <a:lstStyle/>
          <a:p>
            <a:r>
              <a:rPr lang="zh-CN" altLang="en-US" sz="1800">
                <a:solidFill>
                  <a:schemeClr val="tx1">
                    <a:lumMod val="65000"/>
                    <a:lumOff val="35000"/>
                  </a:schemeClr>
                </a:solidFill>
              </a:rPr>
              <a:t>校医院药物、器械、救治技能准备（校医室、药学系、临床系）</a:t>
            </a:r>
          </a:p>
          <a:p>
            <a:r>
              <a:rPr lang="zh-CN" altLang="en-US">
                <a:sym typeface="+mn-ea"/>
              </a:rPr>
              <a:t>学生开学后大规模返校的疫情隔离排查措施（保卫处、检验教研室）</a:t>
            </a:r>
          </a:p>
          <a:p>
            <a:r>
              <a:rPr lang="zh-CN" altLang="en-US" sz="1800">
                <a:solidFill>
                  <a:schemeClr val="tx1">
                    <a:lumMod val="65000"/>
                    <a:lumOff val="35000"/>
                  </a:schemeClr>
                </a:solidFill>
              </a:rPr>
              <a:t>线下教学的教室固定化尝试，以及桌椅配置等（教务处）</a:t>
            </a:r>
          </a:p>
          <a:p>
            <a:r>
              <a:rPr lang="zh-CN" altLang="en-US" sz="1800">
                <a:solidFill>
                  <a:schemeClr val="tx1">
                    <a:lumMod val="65000"/>
                    <a:lumOff val="35000"/>
                  </a:schemeClr>
                </a:solidFill>
              </a:rPr>
              <a:t>学生周末自由外出，返校隔离的制度与后勤（学生处、后勤处）</a:t>
            </a:r>
          </a:p>
          <a:p>
            <a:r>
              <a:rPr lang="zh-CN" altLang="en-US" sz="1800">
                <a:solidFill>
                  <a:schemeClr val="tx1">
                    <a:lumMod val="65000"/>
                    <a:lumOff val="35000"/>
                  </a:schemeClr>
                </a:solidFill>
              </a:rPr>
              <a:t>阳性传染期教师的在线教学准备及工伤避免（人事处、教务处）</a:t>
            </a:r>
          </a:p>
          <a:p>
            <a:r>
              <a:rPr lang="zh-CN" altLang="en-US" sz="1800">
                <a:solidFill>
                  <a:schemeClr val="tx1">
                    <a:lumMod val="65000"/>
                    <a:lumOff val="35000"/>
                  </a:schemeClr>
                </a:solidFill>
              </a:rPr>
              <a:t>相关专业学生相关课程开设以响应时代扩大竞争力（检验医学、医学大数据、公共卫生）</a:t>
            </a:r>
          </a:p>
          <a:p>
            <a:r>
              <a:rPr lang="zh-CN" altLang="en-US" sz="1800">
                <a:solidFill>
                  <a:schemeClr val="tx1">
                    <a:lumMod val="65000"/>
                    <a:lumOff val="35000"/>
                  </a:schemeClr>
                </a:solidFill>
              </a:rPr>
              <a:t>风暨气流运输病毒气溶胶问题涉及的考虑事项（后勤处）</a:t>
            </a:r>
          </a:p>
          <a:p>
            <a:r>
              <a:rPr lang="zh-CN" altLang="en-US" sz="1800">
                <a:solidFill>
                  <a:schemeClr val="tx1">
                    <a:lumMod val="65000"/>
                    <a:lumOff val="35000"/>
                  </a:schemeClr>
                </a:solidFill>
              </a:rPr>
              <a:t>是否进一步尝试向上（州文体局）汇报，保州教育系统师生安全？（校领导）</a:t>
            </a:r>
          </a:p>
          <a:p>
            <a:endParaRPr lang="zh-CN" altLang="en-US" sz="1800">
              <a:solidFill>
                <a:schemeClr val="tx1">
                  <a:lumMod val="65000"/>
                  <a:lumOff val="35000"/>
                </a:schemeClr>
              </a:solidFill>
            </a:endParaRPr>
          </a:p>
          <a:p>
            <a:r>
              <a:rPr lang="zh-CN" altLang="en-US" sz="1800">
                <a:solidFill>
                  <a:schemeClr val="tx1">
                    <a:lumMod val="65000"/>
                    <a:lumOff val="35000"/>
                  </a:schemeClr>
                </a:solidFill>
              </a:rPr>
              <a:t>成功案例：台积电（据说）</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师生吸入气体中，病原微生物浓度控制措施</a:t>
            </a:r>
            <a:endParaRPr lang="zh-CN" altLang="en-US"/>
          </a:p>
        </p:txBody>
      </p:sp>
      <p:sp>
        <p:nvSpPr>
          <p:cNvPr id="3" name="内容占位符 2"/>
          <p:cNvSpPr>
            <a:spLocks noGrp="1"/>
          </p:cNvSpPr>
          <p:nvPr>
            <p:ph idx="1"/>
          </p:nvPr>
        </p:nvSpPr>
        <p:spPr/>
        <p:txBody>
          <a:bodyPr/>
          <a:lstStyle/>
          <a:p>
            <a:r>
              <a:rPr lang="zh-CN" altLang="en-US"/>
              <a:t>原则：</a:t>
            </a:r>
          </a:p>
          <a:p>
            <a:pPr marL="685800" lvl="1" indent="-228600">
              <a:buFont typeface="Arial" panose="020B0604020202020204" pitchFamily="34" charset="0"/>
              <a:buChar char="●"/>
            </a:pPr>
            <a:r>
              <a:rPr lang="zh-CN" altLang="en-US" sz="1800">
                <a:solidFill>
                  <a:schemeClr val="tx1">
                    <a:lumMod val="65000"/>
                    <a:lumOff val="35000"/>
                  </a:schemeClr>
                </a:solidFill>
              </a:rPr>
              <a:t>早发现阳性减少环境病原微生物产量</a:t>
            </a:r>
          </a:p>
          <a:p>
            <a:pPr marL="685800" lvl="1" indent="-228600">
              <a:buFont typeface="Arial" panose="020B0604020202020204" pitchFamily="34" charset="0"/>
              <a:buChar char="●"/>
            </a:pPr>
            <a:r>
              <a:rPr lang="zh-CN" altLang="en-US" sz="1800"/>
              <a:t>处理气体，减少摄入病原微生物浓度</a:t>
            </a:r>
          </a:p>
          <a:p>
            <a:r>
              <a:rPr lang="zh-CN" altLang="en-US"/>
              <a:t>目标：</a:t>
            </a:r>
            <a:r>
              <a:rPr lang="zh-CN" altLang="en-US">
                <a:sym typeface="+mn-ea"/>
              </a:rPr>
              <a:t>如下图，做到绿线，尽力避免红线</a:t>
            </a:r>
            <a:endParaRPr lang="zh-CN" altLang="en-US"/>
          </a:p>
          <a:p>
            <a:endParaRPr lang="zh-CN" altLang="en-US"/>
          </a:p>
        </p:txBody>
      </p:sp>
      <p:pic>
        <p:nvPicPr>
          <p:cNvPr id="6" name="图片 5"/>
          <p:cNvPicPr>
            <a:picLocks noChangeAspect="1"/>
          </p:cNvPicPr>
          <p:nvPr/>
        </p:nvPicPr>
        <p:blipFill>
          <a:blip r:embed="rId3"/>
          <a:srcRect l="4300" t="36660" r="1022" b="7130"/>
          <a:stretch>
            <a:fillRect/>
          </a:stretch>
        </p:blipFill>
        <p:spPr>
          <a:xfrm>
            <a:off x="637540" y="3237865"/>
            <a:ext cx="10822940" cy="3043555"/>
          </a:xfrm>
          <a:prstGeom prst="rect">
            <a:avLst/>
          </a:prstGeom>
        </p:spPr>
      </p:pic>
      <p:sp>
        <p:nvSpPr>
          <p:cNvPr id="7" name="文本框 6"/>
          <p:cNvSpPr txBox="1"/>
          <p:nvPr/>
        </p:nvSpPr>
        <p:spPr>
          <a:xfrm>
            <a:off x="6863080" y="6384290"/>
            <a:ext cx="4641850" cy="368300"/>
          </a:xfrm>
          <a:prstGeom prst="rect">
            <a:avLst/>
          </a:prstGeom>
          <a:noFill/>
        </p:spPr>
        <p:txBody>
          <a:bodyPr wrap="square" rtlCol="0">
            <a:spAutoFit/>
          </a:bodyPr>
          <a:lstStyle/>
          <a:p>
            <a:r>
              <a:rPr lang="zh-CN" altLang="en-US"/>
              <a:t>百度文库《</a:t>
            </a:r>
            <a:r>
              <a:rPr lang="en-US" altLang="zh-CN"/>
              <a:t>TCID50</a:t>
            </a:r>
            <a:r>
              <a:rPr lang="zh-CN" altLang="en-US"/>
              <a:t>和</a:t>
            </a:r>
            <a:r>
              <a:rPr lang="en-US" altLang="zh-CN"/>
              <a:t>PFU</a:t>
            </a:r>
            <a:r>
              <a:rPr lang="zh-CN" altLang="en-US"/>
              <a:t>的换算公式》</a:t>
            </a:r>
            <a:r>
              <a:rPr lang="en-US" altLang="zh-CN"/>
              <a:t>P</a:t>
            </a:r>
            <a:r>
              <a:rPr lang="en-US" altLang="zh-CN" u="sng"/>
              <a:t>5</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特定环境气溶胶下，不同级别护具的安全时间</a:t>
            </a:r>
            <a:r>
              <a:rPr lang="en-US" altLang="zh-CN"/>
              <a:t>1</a:t>
            </a:r>
          </a:p>
        </p:txBody>
      </p:sp>
      <p:sp>
        <p:nvSpPr>
          <p:cNvPr id="3" name="内容占位符 2"/>
          <p:cNvSpPr>
            <a:spLocks noGrp="1"/>
          </p:cNvSpPr>
          <p:nvPr>
            <p:ph idx="1"/>
          </p:nvPr>
        </p:nvSpPr>
        <p:spPr/>
        <p:txBody>
          <a:bodyPr/>
          <a:lstStyle/>
          <a:p>
            <a:r>
              <a:rPr lang="zh-CN" altLang="en-US"/>
              <a:t>以教学楼南</a:t>
            </a:r>
            <a:r>
              <a:rPr lang="en-US" altLang="zh-CN"/>
              <a:t>307</a:t>
            </a:r>
            <a:r>
              <a:rPr lang="zh-CN" altLang="en-US"/>
              <a:t>为例</a:t>
            </a:r>
          </a:p>
          <a:p>
            <a:pPr marL="685800" lvl="1" indent="-228600">
              <a:buFont typeface="Arial" panose="020B0604020202020204" pitchFamily="34" charset="0"/>
              <a:buChar char="●"/>
            </a:pPr>
            <a:r>
              <a:rPr lang="zh-CN" altLang="en-US" sz="1800">
                <a:solidFill>
                  <a:schemeClr val="tx1">
                    <a:lumMod val="65000"/>
                    <a:lumOff val="35000"/>
                  </a:schemeClr>
                </a:solidFill>
              </a:rPr>
              <a:t>估测容积</a:t>
            </a:r>
            <a:r>
              <a:rPr lang="en-US" altLang="zh-CN" sz="1800">
                <a:solidFill>
                  <a:schemeClr val="tx1">
                    <a:lumMod val="65000"/>
                    <a:lumOff val="35000"/>
                  </a:schemeClr>
                </a:solidFill>
              </a:rPr>
              <a:t>280m³</a:t>
            </a:r>
            <a:r>
              <a:rPr lang="zh-CN" altLang="en-US" sz="1800">
                <a:solidFill>
                  <a:schemeClr val="tx1">
                    <a:lumMod val="65000"/>
                    <a:lumOff val="35000"/>
                  </a:schemeClr>
                </a:solidFill>
              </a:rPr>
              <a:t>，减去人员桌椅等，按</a:t>
            </a:r>
            <a:r>
              <a:rPr lang="en-US" altLang="zh-CN" sz="1800">
                <a:solidFill>
                  <a:schemeClr val="tx1">
                    <a:lumMod val="65000"/>
                    <a:lumOff val="35000"/>
                  </a:schemeClr>
                </a:solidFill>
              </a:rPr>
              <a:t>260m³</a:t>
            </a:r>
            <a:r>
              <a:rPr lang="zh-CN" altLang="en-US" sz="1800">
                <a:solidFill>
                  <a:schemeClr val="tx1">
                    <a:lumMod val="65000"/>
                    <a:lumOff val="35000"/>
                  </a:schemeClr>
                </a:solidFill>
              </a:rPr>
              <a:t>计算</a:t>
            </a:r>
            <a:endParaRPr lang="en-US" altLang="zh-CN" sz="1800">
              <a:solidFill>
                <a:schemeClr val="tx1">
                  <a:lumMod val="65000"/>
                  <a:lumOff val="35000"/>
                </a:schemeClr>
              </a:solidFill>
            </a:endParaRPr>
          </a:p>
          <a:p>
            <a:pPr marL="685800" lvl="1" indent="-228600">
              <a:buFont typeface="Arial" panose="020B0604020202020204" pitchFamily="34" charset="0"/>
              <a:buChar char="●"/>
            </a:pPr>
            <a:r>
              <a:rPr lang="zh-CN" altLang="en-US" sz="1800">
                <a:solidFill>
                  <a:schemeClr val="tx1">
                    <a:lumMod val="65000"/>
                    <a:lumOff val="35000"/>
                  </a:schemeClr>
                </a:solidFill>
              </a:rPr>
              <a:t>数地砖得长宽，举手目测，结合楼梯梯步，估测层高</a:t>
            </a:r>
          </a:p>
          <a:p>
            <a:pPr marL="228600" lvl="0" indent="-228600">
              <a:buFont typeface="Arial" panose="020B0604020202020204" pitchFamily="34" charset="0"/>
              <a:buChar char="●"/>
            </a:pPr>
            <a:endParaRPr lang="zh-CN" altLang="en-US">
              <a:solidFill>
                <a:schemeClr val="tx1">
                  <a:lumMod val="65000"/>
                  <a:lumOff val="35000"/>
                </a:schemeClr>
              </a:solidFill>
            </a:endParaRPr>
          </a:p>
        </p:txBody>
      </p:sp>
      <p:pic>
        <p:nvPicPr>
          <p:cNvPr id="4" name="图片 3"/>
          <p:cNvPicPr>
            <a:picLocks noChangeAspect="1"/>
          </p:cNvPicPr>
          <p:nvPr>
            <p:custDataLst>
              <p:tags r:id="rId2"/>
            </p:custDataLst>
          </p:nvPr>
        </p:nvPicPr>
        <p:blipFill>
          <a:blip r:embed="rId4"/>
          <a:srcRect t="960" r="61182"/>
          <a:stretch>
            <a:fillRect/>
          </a:stretch>
        </p:blipFill>
        <p:spPr>
          <a:xfrm>
            <a:off x="1664335" y="2936240"/>
            <a:ext cx="5055870" cy="3550920"/>
          </a:xfrm>
          <a:prstGeom prst="rect">
            <a:avLst/>
          </a:prstGeom>
        </p:spPr>
      </p:pic>
      <p:pic>
        <p:nvPicPr>
          <p:cNvPr id="5" name="图片 4"/>
          <p:cNvPicPr>
            <a:picLocks noChangeAspect="1"/>
          </p:cNvPicPr>
          <p:nvPr/>
        </p:nvPicPr>
        <p:blipFill>
          <a:blip r:embed="rId5"/>
          <a:stretch>
            <a:fillRect/>
          </a:stretch>
        </p:blipFill>
        <p:spPr>
          <a:xfrm>
            <a:off x="6758940" y="2922270"/>
            <a:ext cx="2660650" cy="3550920"/>
          </a:xfrm>
          <a:prstGeom prst="rect">
            <a:avLst/>
          </a:prstGeom>
        </p:spPr>
      </p:pic>
      <p:sp>
        <p:nvSpPr>
          <p:cNvPr id="8" name="文本框 7"/>
          <p:cNvSpPr txBox="1"/>
          <p:nvPr/>
        </p:nvSpPr>
        <p:spPr>
          <a:xfrm>
            <a:off x="5318620" y="6497320"/>
            <a:ext cx="5995175" cy="417830"/>
          </a:xfrm>
          <a:prstGeom prst="rect">
            <a:avLst/>
          </a:prstGeom>
          <a:noFill/>
        </p:spPr>
        <p:txBody>
          <a:bodyPr wrap="square" rtlCol="0">
            <a:noAutofit/>
          </a:bodyPr>
          <a:lstStyle/>
          <a:p>
            <a:r>
              <a:rPr lang="zh-CN" altLang="en-US" dirty="0"/>
              <a:t>分子智能学使徒自制推算表格，各参数及模型有待完善</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特定环境气溶胶下，不同级别护具的安全时间</a:t>
            </a:r>
            <a:r>
              <a:rPr lang="en-US" altLang="zh-CN"/>
              <a:t>2</a:t>
            </a:r>
          </a:p>
        </p:txBody>
      </p:sp>
      <p:sp>
        <p:nvSpPr>
          <p:cNvPr id="3" name="内容占位符 2"/>
          <p:cNvSpPr>
            <a:spLocks noGrp="1"/>
          </p:cNvSpPr>
          <p:nvPr>
            <p:ph idx="1"/>
          </p:nvPr>
        </p:nvSpPr>
        <p:spPr/>
        <p:txBody>
          <a:bodyPr/>
          <a:lstStyle/>
          <a:p>
            <a:r>
              <a:rPr lang="zh-CN" altLang="en-US"/>
              <a:t>以教学楼南</a:t>
            </a:r>
            <a:r>
              <a:rPr lang="en-US" altLang="zh-CN"/>
              <a:t>307</a:t>
            </a:r>
            <a:r>
              <a:rPr lang="zh-CN" altLang="en-US"/>
              <a:t>为例</a:t>
            </a:r>
          </a:p>
          <a:p>
            <a:pPr marL="685800" lvl="1" indent="-228600">
              <a:buFont typeface="Arial" panose="020B0604020202020204" pitchFamily="34" charset="0"/>
              <a:buChar char="●"/>
            </a:pPr>
            <a:r>
              <a:rPr lang="zh-CN" altLang="en-US" sz="1800">
                <a:sym typeface="+mn-ea"/>
              </a:rPr>
              <a:t>估测容积</a:t>
            </a:r>
            <a:r>
              <a:rPr lang="en-US" altLang="zh-CN" sz="1800">
                <a:sym typeface="+mn-ea"/>
              </a:rPr>
              <a:t>280m³</a:t>
            </a:r>
            <a:r>
              <a:rPr lang="zh-CN" altLang="en-US" sz="1800">
                <a:sym typeface="+mn-ea"/>
              </a:rPr>
              <a:t>，减去人员桌椅等，按</a:t>
            </a:r>
            <a:r>
              <a:rPr lang="en-US" altLang="zh-CN" sz="1800">
                <a:sym typeface="+mn-ea"/>
              </a:rPr>
              <a:t>260m³</a:t>
            </a:r>
            <a:r>
              <a:rPr lang="zh-CN" altLang="en-US" sz="1800">
                <a:sym typeface="+mn-ea"/>
              </a:rPr>
              <a:t>计算</a:t>
            </a:r>
            <a:endParaRPr lang="en-US" altLang="zh-CN" sz="1800">
              <a:solidFill>
                <a:schemeClr val="tx1">
                  <a:lumMod val="65000"/>
                  <a:lumOff val="35000"/>
                </a:schemeClr>
              </a:solidFill>
            </a:endParaRPr>
          </a:p>
          <a:p>
            <a:pPr marL="685800" lvl="1" indent="-228600">
              <a:buFont typeface="Arial" panose="020B0604020202020204" pitchFamily="34" charset="0"/>
              <a:buChar char="●"/>
            </a:pPr>
            <a:r>
              <a:rPr lang="zh-CN" altLang="en-US" sz="1800">
                <a:sym typeface="+mn-ea"/>
              </a:rPr>
              <a:t>数地砖得长宽，举手目测，结合楼梯梯步，估测层高</a:t>
            </a:r>
            <a:endParaRPr lang="zh-CN" altLang="en-US" sz="1800">
              <a:solidFill>
                <a:schemeClr val="tx1">
                  <a:lumMod val="65000"/>
                  <a:lumOff val="35000"/>
                </a:schemeClr>
              </a:solidFill>
            </a:endParaRPr>
          </a:p>
          <a:p>
            <a:pPr marL="228600" lvl="0" indent="-228600">
              <a:buFont typeface="Arial" panose="020B0604020202020204" pitchFamily="34" charset="0"/>
              <a:buChar char="●"/>
            </a:pPr>
            <a:endParaRPr lang="zh-CN" altLang="en-US">
              <a:solidFill>
                <a:schemeClr val="tx1">
                  <a:lumMod val="65000"/>
                  <a:lumOff val="35000"/>
                </a:schemeClr>
              </a:solidFill>
            </a:endParaRPr>
          </a:p>
        </p:txBody>
      </p:sp>
      <p:pic>
        <p:nvPicPr>
          <p:cNvPr id="5" name="图片 4"/>
          <p:cNvPicPr>
            <a:picLocks noChangeAspect="1"/>
          </p:cNvPicPr>
          <p:nvPr/>
        </p:nvPicPr>
        <p:blipFill>
          <a:blip r:embed="rId3"/>
          <a:stretch>
            <a:fillRect/>
          </a:stretch>
        </p:blipFill>
        <p:spPr>
          <a:xfrm>
            <a:off x="967740" y="2846070"/>
            <a:ext cx="2660650" cy="3550920"/>
          </a:xfrm>
          <a:prstGeom prst="rect">
            <a:avLst/>
          </a:prstGeom>
        </p:spPr>
      </p:pic>
      <p:pic>
        <p:nvPicPr>
          <p:cNvPr id="6" name="图片 5"/>
          <p:cNvPicPr>
            <a:picLocks noChangeAspect="1"/>
          </p:cNvPicPr>
          <p:nvPr/>
        </p:nvPicPr>
        <p:blipFill>
          <a:blip r:embed="rId4"/>
          <a:srcRect t="335" r="43304"/>
          <a:stretch>
            <a:fillRect/>
          </a:stretch>
        </p:blipFill>
        <p:spPr>
          <a:xfrm>
            <a:off x="3672205" y="2846070"/>
            <a:ext cx="7080885" cy="3550920"/>
          </a:xfrm>
          <a:prstGeom prst="rect">
            <a:avLst/>
          </a:prstGeom>
        </p:spPr>
      </p:pic>
      <p:sp>
        <p:nvSpPr>
          <p:cNvPr id="7" name="文本框 6"/>
          <p:cNvSpPr txBox="1"/>
          <p:nvPr/>
        </p:nvSpPr>
        <p:spPr>
          <a:xfrm>
            <a:off x="5150840" y="6427470"/>
            <a:ext cx="5883555" cy="417830"/>
          </a:xfrm>
          <a:prstGeom prst="rect">
            <a:avLst/>
          </a:prstGeom>
          <a:noFill/>
        </p:spPr>
        <p:txBody>
          <a:bodyPr wrap="square" rtlCol="0">
            <a:noAutofit/>
          </a:bodyPr>
          <a:lstStyle/>
          <a:p>
            <a:r>
              <a:rPr lang="zh-CN" altLang="en-US" dirty="0"/>
              <a:t>分子智能学使徒自制推算表格，各参数及模型有待完善</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FlMTczNmQxOTRlZmM5ODFiZDFiMGM5Mzc0ZjAxYjAifQ=="/>
  <p:tag name="KSO_WPP_MARK_KEY" val="cf9d1ba1-df8c-4baa-af61-4106d676679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0,&quot;width&quot;:16380}"/>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10,&quot;width&quot;:19290}"/>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655,&quot;width&quot;:16200}"/>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4041</Words>
  <Application>Microsoft Office PowerPoint</Application>
  <PresentationFormat>宽屏</PresentationFormat>
  <Paragraphs>335</Paragraphs>
  <Slides>51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51</vt:i4>
      </vt:variant>
    </vt:vector>
  </HeadingPairs>
  <TitlesOfParts>
    <vt:vector size="57" baseType="lpstr">
      <vt:lpstr>华文新魏</vt:lpstr>
      <vt:lpstr>华文行楷</vt:lpstr>
      <vt:lpstr>Arial</vt:lpstr>
      <vt:lpstr>Calibri</vt:lpstr>
      <vt:lpstr>Wingdings</vt:lpstr>
      <vt:lpstr>Office 主题​​</vt:lpstr>
      <vt:lpstr>浅议新形势下我们的危与机  如果怀着为国家，保护下一代的觉悟  同志们哪！</vt:lpstr>
      <vt:lpstr>老模式还能持续否？</vt:lpstr>
      <vt:lpstr>危</vt:lpstr>
      <vt:lpstr>机</vt:lpstr>
      <vt:lpstr>可能的措施及执行者（未充分了解经济可行性）</vt:lpstr>
      <vt:lpstr>可能的措施及执行者（未充分了解经济可行性）</vt:lpstr>
      <vt:lpstr>师生吸入气体中，病原微生物浓度控制措施</vt:lpstr>
      <vt:lpstr>特定环境气溶胶下，不同级别护具的安全时间1</vt:lpstr>
      <vt:lpstr>特定环境气溶胶下，不同级别护具的安全时间2</vt:lpstr>
      <vt:lpstr>表格挺多不妥之处的说明</vt:lpstr>
      <vt:lpstr>根据推算表格的一些推理</vt:lpstr>
      <vt:lpstr>个人呼吸防护用具升级</vt:lpstr>
      <vt:lpstr>个人呼吸防护用具升级</vt:lpstr>
      <vt:lpstr>个人呼吸防护用具升级</vt:lpstr>
      <vt:lpstr>个人呼吸防护用具升级</vt:lpstr>
      <vt:lpstr>个人呼吸防护用具升级</vt:lpstr>
      <vt:lpstr>个人呼吸防护用具升级</vt:lpstr>
      <vt:lpstr>个人呼吸防护用具升级</vt:lpstr>
      <vt:lpstr>个人呼吸防护用具升级</vt:lpstr>
      <vt:lpstr>口罩的口鼻部呼气漏气</vt:lpstr>
      <vt:lpstr>阳性戴口罩的理论残留缺陷</vt:lpstr>
      <vt:lpstr>阳性人员呼出控制：反向水烟筒（病毒封印瓶）</vt:lpstr>
      <vt:lpstr>阳性人员呼出控制：反向水烟筒（病毒封印瓶）</vt:lpstr>
      <vt:lpstr>二氧化碳等参数监测作为间接指标指导换气</vt:lpstr>
      <vt:lpstr>二氧化碳等参数监测作为间接指标指导换气</vt:lpstr>
      <vt:lpstr>CRBOX空气净化经济型装置</vt:lpstr>
      <vt:lpstr>CRBOX空气净化经济型装置</vt:lpstr>
      <vt:lpstr>CRBOX空气净化经济型装置</vt:lpstr>
      <vt:lpstr>紫外臭氧消毒机与旧有消毒液的经济与功效再权衡</vt:lpstr>
      <vt:lpstr>全体核酸的优化措施</vt:lpstr>
      <vt:lpstr>宿舍污水核酸监测</vt:lpstr>
      <vt:lpstr>宿舍污水核酸监测</vt:lpstr>
      <vt:lpstr>宿舍污水核酸监测</vt:lpstr>
      <vt:lpstr>教室气溶胶病毒核酸监测</vt:lpstr>
      <vt:lpstr>对应简易分子实验室的可行性与经济性再权衡</vt:lpstr>
      <vt:lpstr>校医院药物、器械、救治技能准备</vt:lpstr>
      <vt:lpstr>校医院药物、器械、救治技能准备</vt:lpstr>
      <vt:lpstr>校医院药物、器械、救治技能准备</vt:lpstr>
      <vt:lpstr>校医院药物、器械、救治技能准备</vt:lpstr>
      <vt:lpstr>学生开学后大规模返校的疫情隔离排查措施</vt:lpstr>
      <vt:lpstr>学生开学后大规模返校的疫情隔离排查措施</vt:lpstr>
      <vt:lpstr>线下教学的教室固定化尝试，以及桌椅配置等</vt:lpstr>
      <vt:lpstr>学生周末自由外出，返校隔离的制度与后勤</vt:lpstr>
      <vt:lpstr>阳性传染期教师的在线教学准备及工伤避免</vt:lpstr>
      <vt:lpstr>相关专业学生相关课程开设以响应时代扩大竞争力</vt:lpstr>
      <vt:lpstr>相关专业学生相关课程开设以响应时代扩大竞争力</vt:lpstr>
      <vt:lpstr>相关专业学生相关课程开设以响应时代扩大竞争力</vt:lpstr>
      <vt:lpstr>风暨气流运输病毒气溶胶问题涉及的考虑事项</vt:lpstr>
      <vt:lpstr>是否进一步尝试向上（州文体局）汇报，保州教育系统师生安全？</vt:lpstr>
      <vt:lpstr>成功案例：台积电（据说）</vt:lpstr>
      <vt:lpstr>保护好下一代，我们是光荣的教育工作者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浅议新形势下我们的危与机  如果怀着为国家，保护下一代的觉悟  同志们哪！</dc:title>
  <dc:creator/>
  <cp:lastModifiedBy>吴 晓冬</cp:lastModifiedBy>
  <cp:revision>275</cp:revision>
  <dcterms:created xsi:type="dcterms:W3CDTF">2019-06-19T02:08:00Z</dcterms:created>
  <dcterms:modified xsi:type="dcterms:W3CDTF">2023-01-28T04:33:07Z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77C5BC9C0650407E98496F49343FA149</vt:lpwstr>
  </property>
</Properties>
</file>